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38404800" cy="43891200"/>
  <p:notesSz cx="6858000" cy="9144000"/>
  <p:defaultTextStyle>
    <a:defPPr>
      <a:defRPr lang="zh-CN"/>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0307" autoAdjust="0"/>
    <p:restoredTop sz="94660"/>
  </p:normalViewPr>
  <p:slideViewPr>
    <p:cSldViewPr snapToGrid="0">
      <p:cViewPr>
        <p:scale>
          <a:sx n="30" d="100"/>
          <a:sy n="30" d="100"/>
        </p:scale>
        <p:origin x="-870" y="-6"/>
      </p:cViewPr>
      <p:guideLst>
        <p:guide orient="horz" pos="13824"/>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9516A0-7B30-4410-BDDC-88280B4C1FD4}" type="datetimeFigureOut">
              <a:rPr lang="zh-CN" altLang="en-US" smtClean="0"/>
              <a:t>2013/10/15</a:t>
            </a:fld>
            <a:endParaRPr lang="zh-CN" altLang="en-US"/>
          </a:p>
        </p:txBody>
      </p:sp>
      <p:sp>
        <p:nvSpPr>
          <p:cNvPr id="4" name="幻灯片图像占位符 3"/>
          <p:cNvSpPr>
            <a:spLocks noGrp="1" noRot="1" noChangeAspect="1"/>
          </p:cNvSpPr>
          <p:nvPr>
            <p:ph type="sldImg" idx="2"/>
          </p:nvPr>
        </p:nvSpPr>
        <p:spPr>
          <a:xfrm>
            <a:off x="2078038" y="1143000"/>
            <a:ext cx="27019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18EC13-A9DD-45F6-A530-CAF597C23758}" type="slidenum">
              <a:rPr lang="zh-CN" altLang="en-US" smtClean="0"/>
              <a:t>‹#›</a:t>
            </a:fld>
            <a:endParaRPr lang="zh-CN" altLang="en-US"/>
          </a:p>
        </p:txBody>
      </p:sp>
    </p:spTree>
    <p:extLst>
      <p:ext uri="{BB962C8B-B14F-4D97-AF65-F5344CB8AC3E}">
        <p14:creationId xmlns:p14="http://schemas.microsoft.com/office/powerpoint/2010/main" val="2221157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18EC13-A9DD-45F6-A530-CAF597C23758}" type="slidenum">
              <a:rPr lang="zh-CN" altLang="en-US" smtClean="0"/>
              <a:t>1</a:t>
            </a:fld>
            <a:endParaRPr lang="zh-CN" altLang="en-US"/>
          </a:p>
        </p:txBody>
      </p:sp>
    </p:spTree>
    <p:extLst>
      <p:ext uri="{BB962C8B-B14F-4D97-AF65-F5344CB8AC3E}">
        <p14:creationId xmlns:p14="http://schemas.microsoft.com/office/powerpoint/2010/main" val="2268619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880360" y="7183123"/>
            <a:ext cx="32644080" cy="15280640"/>
          </a:xfrm>
        </p:spPr>
        <p:txBody>
          <a:bodyPr anchor="b"/>
          <a:lstStyle>
            <a:lvl1pPr algn="ctr">
              <a:defRPr sz="252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800600" y="23053043"/>
            <a:ext cx="28803600" cy="10596877"/>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456853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3823855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483437" y="2336800"/>
            <a:ext cx="8281035" cy="37195763"/>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640332" y="2336800"/>
            <a:ext cx="24363045" cy="3719576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3158604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386915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620330" y="10942333"/>
            <a:ext cx="33124140" cy="18257517"/>
          </a:xfrm>
        </p:spPr>
        <p:txBody>
          <a:bodyPr anchor="b"/>
          <a:lstStyle>
            <a:lvl1pPr>
              <a:defRPr sz="252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620330" y="29372573"/>
            <a:ext cx="33124140" cy="9601197"/>
          </a:xfrm>
        </p:spPr>
        <p:txBody>
          <a:bodyPr/>
          <a:lstStyle>
            <a:lvl1pPr marL="0" indent="0">
              <a:buNone/>
              <a:defRPr sz="10080">
                <a:solidFill>
                  <a:schemeClr val="tx1"/>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228708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640330" y="11684000"/>
            <a:ext cx="16322040" cy="278485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19442430" y="11684000"/>
            <a:ext cx="16322040" cy="278485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688773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2645332" y="2336810"/>
            <a:ext cx="33124140" cy="848360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645336" y="10759443"/>
            <a:ext cx="16247028" cy="527303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zh-CN" altLang="en-US" smtClean="0"/>
              <a:t>单击此处编辑母版文本样式</a:t>
            </a:r>
          </a:p>
        </p:txBody>
      </p:sp>
      <p:sp>
        <p:nvSpPr>
          <p:cNvPr id="4" name="Content Placeholder 3"/>
          <p:cNvSpPr>
            <a:spLocks noGrp="1"/>
          </p:cNvSpPr>
          <p:nvPr>
            <p:ph sz="half" idx="2"/>
          </p:nvPr>
        </p:nvSpPr>
        <p:spPr>
          <a:xfrm>
            <a:off x="2645336" y="16032480"/>
            <a:ext cx="16247028" cy="235813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19442432" y="10759443"/>
            <a:ext cx="16327042" cy="5273037"/>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zh-CN" altLang="en-US" smtClean="0"/>
              <a:t>单击此处编辑母版文本样式</a:t>
            </a:r>
          </a:p>
        </p:txBody>
      </p:sp>
      <p:sp>
        <p:nvSpPr>
          <p:cNvPr id="6" name="Content Placeholder 5"/>
          <p:cNvSpPr>
            <a:spLocks noGrp="1"/>
          </p:cNvSpPr>
          <p:nvPr>
            <p:ph sz="quarter" idx="4"/>
          </p:nvPr>
        </p:nvSpPr>
        <p:spPr>
          <a:xfrm>
            <a:off x="19442432" y="16032480"/>
            <a:ext cx="16327042" cy="2358136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3555713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0372942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876463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645332" y="2926080"/>
            <a:ext cx="12386548" cy="10241280"/>
          </a:xfrm>
        </p:spPr>
        <p:txBody>
          <a:bodyPr anchor="b"/>
          <a:lstStyle>
            <a:lvl1pPr>
              <a:defRPr sz="1344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16327042" y="6319530"/>
            <a:ext cx="19442430" cy="311912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2645332" y="13167360"/>
            <a:ext cx="12386548" cy="2439416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069714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645332" y="2926080"/>
            <a:ext cx="12386548" cy="10241280"/>
          </a:xfrm>
        </p:spPr>
        <p:txBody>
          <a:bodyPr anchor="b"/>
          <a:lstStyle>
            <a:lvl1pPr>
              <a:defRPr sz="1344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6327042" y="6319530"/>
            <a:ext cx="19442430" cy="311912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2645332" y="13167360"/>
            <a:ext cx="12386548" cy="24394163"/>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4DF4228C-6082-47CB-A4BB-70121A857AEE}" type="datetimeFigureOut">
              <a:rPr lang="zh-CN" altLang="en-US" smtClean="0"/>
              <a:t>2013/10/15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1790666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40330" y="2336810"/>
            <a:ext cx="33124140" cy="848360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640330" y="11684000"/>
            <a:ext cx="33124140" cy="278485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2640330" y="40680650"/>
            <a:ext cx="8641080" cy="2336800"/>
          </a:xfrm>
          <a:prstGeom prst="rect">
            <a:avLst/>
          </a:prstGeom>
        </p:spPr>
        <p:txBody>
          <a:bodyPr vert="horz" lIns="91440" tIns="45720" rIns="91440" bIns="45720" rtlCol="0" anchor="ctr"/>
          <a:lstStyle>
            <a:lvl1pPr algn="l">
              <a:defRPr sz="5040">
                <a:solidFill>
                  <a:schemeClr val="tx1">
                    <a:tint val="75000"/>
                  </a:schemeClr>
                </a:solidFill>
              </a:defRPr>
            </a:lvl1pPr>
          </a:lstStyle>
          <a:p>
            <a:fld id="{4DF4228C-6082-47CB-A4BB-70121A857AEE}" type="datetimeFigureOut">
              <a:rPr lang="zh-CN" altLang="en-US" smtClean="0"/>
              <a:t>2013/10/15</a:t>
            </a:fld>
            <a:endParaRPr lang="zh-CN" altLang="en-US"/>
          </a:p>
        </p:txBody>
      </p:sp>
      <p:sp>
        <p:nvSpPr>
          <p:cNvPr id="5" name="Footer Placeholder 4"/>
          <p:cNvSpPr>
            <a:spLocks noGrp="1"/>
          </p:cNvSpPr>
          <p:nvPr>
            <p:ph type="ftr" sz="quarter" idx="3"/>
          </p:nvPr>
        </p:nvSpPr>
        <p:spPr>
          <a:xfrm>
            <a:off x="12721590" y="40680650"/>
            <a:ext cx="12961620" cy="23368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27123390" y="40680650"/>
            <a:ext cx="8641080" cy="2336800"/>
          </a:xfrm>
          <a:prstGeom prst="rect">
            <a:avLst/>
          </a:prstGeom>
        </p:spPr>
        <p:txBody>
          <a:bodyPr vert="horz" lIns="91440" tIns="45720" rIns="91440" bIns="45720" rtlCol="0" anchor="ctr"/>
          <a:lstStyle>
            <a:lvl1pPr algn="r">
              <a:defRPr sz="5040">
                <a:solidFill>
                  <a:schemeClr val="tx1">
                    <a:tint val="75000"/>
                  </a:schemeClr>
                </a:solidFill>
              </a:defRPr>
            </a:lvl1pPr>
          </a:lstStyle>
          <a:p>
            <a:fld id="{6265720F-FA7F-40ED-A509-EF1079111173}" type="slidenum">
              <a:rPr lang="zh-CN" altLang="en-US" smtClean="0"/>
              <a:t>‹#›</a:t>
            </a:fld>
            <a:endParaRPr lang="zh-CN" altLang="en-US"/>
          </a:p>
        </p:txBody>
      </p:sp>
    </p:spTree>
    <p:extLst>
      <p:ext uri="{BB962C8B-B14F-4D97-AF65-F5344CB8AC3E}">
        <p14:creationId xmlns:p14="http://schemas.microsoft.com/office/powerpoint/2010/main" val="28696020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grpSp>
        <p:nvGrpSpPr>
          <p:cNvPr id="35" name="组合 34"/>
          <p:cNvGrpSpPr/>
          <p:nvPr/>
        </p:nvGrpSpPr>
        <p:grpSpPr>
          <a:xfrm>
            <a:off x="19481968" y="22517332"/>
            <a:ext cx="17343055" cy="14583083"/>
            <a:chOff x="18978703" y="16732253"/>
            <a:chExt cx="17343055" cy="14583083"/>
          </a:xfrm>
          <a:noFill/>
        </p:grpSpPr>
        <p:sp>
          <p:nvSpPr>
            <p:cNvPr id="25" name="矩形 24"/>
            <p:cNvSpPr/>
            <p:nvPr/>
          </p:nvSpPr>
          <p:spPr>
            <a:xfrm>
              <a:off x="18978703" y="16732253"/>
              <a:ext cx="17343055" cy="14583083"/>
            </a:xfrm>
            <a:prstGeom prst="rect">
              <a:avLst/>
            </a:prstGeom>
            <a:gradFill>
              <a:gsLst>
                <a:gs pos="0">
                  <a:schemeClr val="tx2">
                    <a:lumMod val="40000"/>
                  </a:schemeClr>
                </a:gs>
                <a:gs pos="50000">
                  <a:schemeClr val="tx2">
                    <a:lumMod val="30000"/>
                  </a:schemeClr>
                </a:gs>
                <a:gs pos="100000">
                  <a:schemeClr val="tx2">
                    <a:lumMod val="20000"/>
                  </a:schemeClr>
                </a:gs>
              </a:gsLst>
              <a:lin ang="5400000" scaled="0"/>
            </a:gradFill>
            <a:ln>
              <a:noFill/>
            </a:ln>
          </p:spPr>
          <p:style>
            <a:lnRef idx="0">
              <a:schemeClr val="dk1"/>
            </a:lnRef>
            <a:fillRef idx="1003">
              <a:schemeClr val="dk2"/>
            </a:fillRef>
            <a:effectRef idx="3">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6" name="文本框 25"/>
            <p:cNvSpPr txBox="1"/>
            <p:nvPr/>
          </p:nvSpPr>
          <p:spPr>
            <a:xfrm>
              <a:off x="19418992" y="17044321"/>
              <a:ext cx="8602798" cy="769441"/>
            </a:xfrm>
            <a:prstGeom prst="rect">
              <a:avLst/>
            </a:prstGeom>
            <a:grpFill/>
          </p:spPr>
          <p:txBody>
            <a:bodyPr wrap="square" rtlCol="0">
              <a:spAutoFit/>
            </a:bodyPr>
            <a:lstStyle/>
            <a:p>
              <a:r>
                <a:rPr lang="en-US" altLang="zh-CN" sz="4400" b="1" dirty="0">
                  <a:solidFill>
                    <a:schemeClr val="bg1"/>
                  </a:solidFill>
                </a:rPr>
                <a:t>Key Process II: Model Updating</a:t>
              </a:r>
            </a:p>
          </p:txBody>
        </p:sp>
        <p:pic>
          <p:nvPicPr>
            <p:cNvPr id="27" name="图片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88116" y="23027211"/>
              <a:ext cx="4183379" cy="3137534"/>
            </a:xfrm>
            <a:prstGeom prst="rect">
              <a:avLst/>
            </a:prstGeom>
            <a:grpFill/>
          </p:spPr>
        </p:pic>
        <p:pic>
          <p:nvPicPr>
            <p:cNvPr id="28" name="图片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365014" y="27276279"/>
              <a:ext cx="4183379" cy="3137534"/>
            </a:xfrm>
            <a:prstGeom prst="rect">
              <a:avLst/>
            </a:prstGeom>
            <a:grpFill/>
          </p:spPr>
        </p:pic>
        <p:sp>
          <p:nvSpPr>
            <p:cNvPr id="29" name="文本框 28"/>
            <p:cNvSpPr txBox="1"/>
            <p:nvPr/>
          </p:nvSpPr>
          <p:spPr>
            <a:xfrm>
              <a:off x="19444336" y="17758205"/>
              <a:ext cx="11542378" cy="5724644"/>
            </a:xfrm>
            <a:prstGeom prst="rect">
              <a:avLst/>
            </a:prstGeom>
            <a:grpFill/>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just"/>
              <a:r>
                <a:rPr lang="en-US" altLang="zh-CN" sz="3200" b="1" dirty="0">
                  <a:solidFill>
                    <a:schemeClr val="bg1"/>
                  </a:solidFill>
                </a:rPr>
                <a:t>Model Representation: </a:t>
              </a:r>
              <a:r>
                <a:rPr lang="en-US" altLang="zh-CN" sz="3200" b="1" dirty="0" smtClean="0">
                  <a:solidFill>
                    <a:schemeClr val="bg1"/>
                  </a:solidFill>
                </a:rPr>
                <a:t>TSDF</a:t>
              </a:r>
              <a:endParaRPr lang="en-US" altLang="zh-CN" sz="2800" b="1" dirty="0">
                <a:solidFill>
                  <a:schemeClr val="bg1">
                    <a:lumMod val="65000"/>
                  </a:schemeClr>
                </a:solidFill>
              </a:endParaRPr>
            </a:p>
            <a:p>
              <a:pPr algn="just"/>
              <a:r>
                <a:rPr lang="en-US" altLang="zh-CN" sz="3000" dirty="0">
                  <a:solidFill>
                    <a:schemeClr val="bg1">
                      <a:lumMod val="65000"/>
                    </a:schemeClr>
                  </a:solidFill>
                </a:rPr>
                <a:t>The widely used vertex based mesh model cannot be used in our system, for the updating phase will generate nearly 300000 </a:t>
              </a:r>
              <a:r>
                <a:rPr lang="en-US" altLang="zh-CN" sz="3000" dirty="0" smtClean="0">
                  <a:solidFill>
                    <a:schemeClr val="bg1">
                      <a:lumMod val="65000"/>
                    </a:schemeClr>
                  </a:solidFill>
                </a:rPr>
                <a:t>vertices </a:t>
              </a:r>
              <a:r>
                <a:rPr lang="en-US" altLang="zh-CN" sz="3000" dirty="0">
                  <a:solidFill>
                    <a:schemeClr val="bg1">
                      <a:lumMod val="65000"/>
                    </a:schemeClr>
                  </a:solidFill>
                </a:rPr>
                <a:t>each frame and no real time system can keep merging these vertices for more than few minuets. </a:t>
              </a:r>
              <a:r>
                <a:rPr lang="en-US" altLang="zh-CN" sz="3000" dirty="0" smtClean="0">
                  <a:solidFill>
                    <a:schemeClr val="bg1">
                      <a:lumMod val="65000"/>
                    </a:schemeClr>
                  </a:solidFill>
                </a:rPr>
                <a:t>Instead we use the grid based TSDF model representation technique.</a:t>
              </a:r>
              <a:endParaRPr lang="en-US" altLang="zh-CN" sz="3000" dirty="0">
                <a:solidFill>
                  <a:schemeClr val="bg1">
                    <a:lumMod val="65000"/>
                  </a:schemeClr>
                </a:solidFill>
              </a:endParaRPr>
            </a:p>
            <a:p>
              <a:pPr algn="just"/>
              <a:r>
                <a:rPr lang="en-US" altLang="zh-CN" sz="3000" dirty="0">
                  <a:solidFill>
                    <a:schemeClr val="bg1">
                      <a:lumMod val="65000"/>
                    </a:schemeClr>
                  </a:solidFill>
                </a:rPr>
                <a:t>The picture </a:t>
              </a:r>
              <a:r>
                <a:rPr lang="en-US" altLang="zh-CN" sz="3000" dirty="0" smtClean="0">
                  <a:solidFill>
                    <a:schemeClr val="bg1">
                      <a:lumMod val="65000"/>
                    </a:schemeClr>
                  </a:solidFill>
                </a:rPr>
                <a:t>on the right shows </a:t>
              </a:r>
              <a:r>
                <a:rPr lang="en-US" altLang="zh-CN" sz="3000" dirty="0">
                  <a:solidFill>
                    <a:schemeClr val="bg1">
                      <a:lumMod val="65000"/>
                    </a:schemeClr>
                  </a:solidFill>
                </a:rPr>
                <a:t>the 2D version of TSDF. Each cell </a:t>
              </a:r>
              <a:r>
                <a:rPr lang="en-US" altLang="zh-CN" sz="3000" dirty="0" smtClean="0">
                  <a:solidFill>
                    <a:schemeClr val="bg1">
                      <a:lumMod val="65000"/>
                    </a:schemeClr>
                  </a:solidFill>
                </a:rPr>
                <a:t>in the </a:t>
              </a:r>
              <a:r>
                <a:rPr lang="en-US" altLang="zh-CN" sz="3000" dirty="0">
                  <a:solidFill>
                    <a:schemeClr val="bg1">
                      <a:lumMod val="65000"/>
                    </a:schemeClr>
                  </a:solidFill>
                </a:rPr>
                <a:t>TSDF grid </a:t>
              </a:r>
              <a:r>
                <a:rPr lang="en-US" altLang="zh-CN" sz="3000" dirty="0" smtClean="0">
                  <a:solidFill>
                    <a:schemeClr val="bg1">
                      <a:lumMod val="65000"/>
                    </a:schemeClr>
                  </a:solidFill>
                </a:rPr>
                <a:t>stores </a:t>
              </a:r>
              <a:r>
                <a:rPr lang="en-US" altLang="zh-CN" sz="3000" dirty="0">
                  <a:solidFill>
                    <a:schemeClr val="bg1">
                      <a:lumMod val="65000"/>
                    </a:schemeClr>
                  </a:solidFill>
                </a:rPr>
                <a:t>the truncated distance to </a:t>
              </a:r>
              <a:r>
                <a:rPr lang="en-US" altLang="zh-CN" sz="3000" dirty="0" smtClean="0">
                  <a:solidFill>
                    <a:schemeClr val="bg1">
                      <a:lumMod val="65000"/>
                    </a:schemeClr>
                  </a:solidFill>
                </a:rPr>
                <a:t>the nearest surface, </a:t>
              </a:r>
              <a:r>
                <a:rPr lang="en-US" altLang="zh-CN" sz="3000" dirty="0">
                  <a:solidFill>
                    <a:schemeClr val="bg1">
                      <a:lumMod val="65000"/>
                    </a:schemeClr>
                  </a:solidFill>
                </a:rPr>
                <a:t>thus the geometric information can be represented by the </a:t>
              </a:r>
              <a:r>
                <a:rPr lang="en-US" altLang="zh-CN" sz="3000" dirty="0" smtClean="0">
                  <a:solidFill>
                    <a:schemeClr val="bg1">
                      <a:lumMod val="65000"/>
                    </a:schemeClr>
                  </a:solidFill>
                </a:rPr>
                <a:t>zero-crossing </a:t>
              </a:r>
              <a:r>
                <a:rPr lang="en-US" altLang="zh-CN" sz="3000" dirty="0">
                  <a:solidFill>
                    <a:schemeClr val="bg1">
                      <a:lumMod val="65000"/>
                    </a:schemeClr>
                  </a:solidFill>
                </a:rPr>
                <a:t>surface in the TSDF grid.</a:t>
              </a:r>
            </a:p>
            <a:p>
              <a:pPr algn="just"/>
              <a:endParaRPr lang="en-US" altLang="zh-CN" sz="3200" dirty="0">
                <a:solidFill>
                  <a:schemeClr val="bg1"/>
                </a:solidFill>
              </a:endParaRPr>
            </a:p>
            <a:p>
              <a:pPr algn="just"/>
              <a:endParaRPr lang="zh-CN" altLang="en-US" sz="3200" dirty="0">
                <a:solidFill>
                  <a:schemeClr val="bg1"/>
                </a:solidFill>
              </a:endParaRPr>
            </a:p>
          </p:txBody>
        </p:sp>
        <p:pic>
          <p:nvPicPr>
            <p:cNvPr id="31" name="图片 3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29078" y="17946976"/>
              <a:ext cx="4286795" cy="3853582"/>
            </a:xfrm>
            <a:prstGeom prst="rect">
              <a:avLst/>
            </a:prstGeom>
            <a:grpFill/>
          </p:spPr>
        </p:pic>
      </p:grpSp>
      <p:sp>
        <p:nvSpPr>
          <p:cNvPr id="7" name="副标题 6"/>
          <p:cNvSpPr>
            <a:spLocks noGrp="1"/>
          </p:cNvSpPr>
          <p:nvPr>
            <p:ph type="subTitle" idx="1"/>
          </p:nvPr>
        </p:nvSpPr>
        <p:spPr>
          <a:xfrm>
            <a:off x="4999050" y="41087896"/>
            <a:ext cx="28803600" cy="1877600"/>
          </a:xfrm>
        </p:spPr>
        <p:txBody>
          <a:bodyPr>
            <a:normAutofit/>
          </a:bodyPr>
          <a:lstStyle/>
          <a:p>
            <a:pPr>
              <a:lnSpc>
                <a:spcPct val="100000"/>
              </a:lnSpc>
              <a:spcBef>
                <a:spcPts val="0"/>
              </a:spcBef>
            </a:pPr>
            <a:r>
              <a:rPr lang="en-US" altLang="zh-CN" sz="6000" dirty="0">
                <a:solidFill>
                  <a:schemeClr val="bg1">
                    <a:lumMod val="50000"/>
                  </a:schemeClr>
                </a:solidFill>
                <a:latin typeface="Eras Demi ITC" panose="020B0805030504020804" pitchFamily="34" charset="0"/>
              </a:rPr>
              <a:t>Acknowledgements</a:t>
            </a:r>
          </a:p>
          <a:p>
            <a:pPr>
              <a:lnSpc>
                <a:spcPct val="100000"/>
              </a:lnSpc>
              <a:spcBef>
                <a:spcPts val="0"/>
              </a:spcBef>
            </a:pPr>
            <a:r>
              <a:rPr lang="en-US" altLang="zh-CN" sz="4400" spc="-150" dirty="0">
                <a:solidFill>
                  <a:schemeClr val="bg2">
                    <a:lumMod val="50000"/>
                  </a:schemeClr>
                </a:solidFill>
                <a:latin typeface="Eras Demi ITC" panose="020B0805030504020804" pitchFamily="34" charset="0"/>
              </a:rPr>
              <a:t>Linda &amp; Ted Johnson Digital Design Consortium Endowment and Lab Setup Funds</a:t>
            </a:r>
            <a:endParaRPr lang="zh-CN" altLang="en-US" sz="4400" spc="-150" dirty="0">
              <a:solidFill>
                <a:schemeClr val="bg2">
                  <a:lumMod val="50000"/>
                </a:schemeClr>
              </a:solidFill>
              <a:latin typeface="Eras Demi ITC" panose="020B0805030504020804" pitchFamily="34" charset="0"/>
            </a:endParaRPr>
          </a:p>
        </p:txBody>
      </p:sp>
      <p:sp>
        <p:nvSpPr>
          <p:cNvPr id="71" name="矩形 70"/>
          <p:cNvSpPr/>
          <p:nvPr/>
        </p:nvSpPr>
        <p:spPr>
          <a:xfrm>
            <a:off x="26147545" y="28266033"/>
            <a:ext cx="5058655" cy="364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矩形 69"/>
          <p:cNvSpPr/>
          <p:nvPr/>
        </p:nvSpPr>
        <p:spPr>
          <a:xfrm>
            <a:off x="20206952" y="28266034"/>
            <a:ext cx="5058655" cy="364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1712064" y="14192372"/>
            <a:ext cx="35112960" cy="7877911"/>
            <a:chOff x="2026920" y="13256110"/>
            <a:chExt cx="35112960" cy="7877911"/>
          </a:xfrm>
        </p:grpSpPr>
        <p:sp>
          <p:nvSpPr>
            <p:cNvPr id="17" name="矩形 16"/>
            <p:cNvSpPr/>
            <p:nvPr/>
          </p:nvSpPr>
          <p:spPr>
            <a:xfrm>
              <a:off x="2026920" y="13256110"/>
              <a:ext cx="35112960" cy="7877911"/>
            </a:xfrm>
            <a:prstGeom prst="rect">
              <a:avLst/>
            </a:prstGeom>
            <a:gradFill>
              <a:gsLst>
                <a:gs pos="0">
                  <a:schemeClr val="tx2">
                    <a:lumMod val="40000"/>
                  </a:schemeClr>
                </a:gs>
                <a:gs pos="50000">
                  <a:schemeClr val="tx2">
                    <a:lumMod val="30000"/>
                  </a:schemeClr>
                </a:gs>
                <a:gs pos="100000">
                  <a:schemeClr val="tx2">
                    <a:lumMod val="20000"/>
                  </a:schemeClr>
                </a:gs>
              </a:gsLst>
            </a:gradFill>
            <a:ln/>
          </p:spPr>
          <p:style>
            <a:lnRef idx="0">
              <a:schemeClr val="accent2"/>
            </a:lnRef>
            <a:fillRef idx="3">
              <a:schemeClr val="accent2"/>
            </a:fillRef>
            <a:effectRef idx="3">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pic>
          <p:nvPicPr>
            <p:cNvPr id="16" name="图片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659254" y="13588122"/>
              <a:ext cx="13182311" cy="7221889"/>
            </a:xfrm>
            <a:prstGeom prst="rect">
              <a:avLst/>
            </a:prstGeom>
            <a:ln>
              <a:noFill/>
            </a:ln>
          </p:spPr>
        </p:pic>
        <p:sp>
          <p:nvSpPr>
            <p:cNvPr id="18" name="文本框 17"/>
            <p:cNvSpPr txBox="1"/>
            <p:nvPr/>
          </p:nvSpPr>
          <p:spPr>
            <a:xfrm>
              <a:off x="2506137" y="14179687"/>
              <a:ext cx="9975704" cy="3016210"/>
            </a:xfrm>
            <a:prstGeom prst="rect">
              <a:avLst/>
            </a:prstGeom>
            <a:noFill/>
            <a:ln>
              <a:noFill/>
            </a:ln>
          </p:spPr>
          <p:txBody>
            <a:bodyPr wrap="square" rtlCol="0">
              <a:spAutoFit/>
            </a:bodyPr>
            <a:lstStyle/>
            <a:p>
              <a:pPr algn="just"/>
              <a:r>
                <a:rPr lang="en-US" altLang="zh-CN" sz="4000" b="1" dirty="0">
                  <a:solidFill>
                    <a:schemeClr val="bg1"/>
                  </a:solidFill>
                </a:rPr>
                <a:t>Step 1:</a:t>
              </a:r>
            </a:p>
            <a:p>
              <a:pPr algn="just"/>
              <a:r>
                <a:rPr lang="en-US" altLang="zh-CN" sz="3000" dirty="0">
                  <a:solidFill>
                    <a:schemeClr val="bg1">
                      <a:lumMod val="65000"/>
                    </a:schemeClr>
                  </a:solidFill>
                </a:rPr>
                <a:t>After each new raw RGB-Depth map has been received from the Kinect sensor, the data </a:t>
              </a:r>
              <a:r>
                <a:rPr lang="en-US" altLang="zh-CN" sz="3000" dirty="0" smtClean="0">
                  <a:solidFill>
                    <a:schemeClr val="bg1">
                      <a:lumMod val="65000"/>
                    </a:schemeClr>
                  </a:solidFill>
                </a:rPr>
                <a:t>is </a:t>
              </a:r>
              <a:r>
                <a:rPr lang="en-US" altLang="zh-CN" sz="3000" dirty="0">
                  <a:solidFill>
                    <a:schemeClr val="bg1">
                      <a:lumMod val="65000"/>
                    </a:schemeClr>
                  </a:solidFill>
                </a:rPr>
                <a:t>filtered to get rid of noise, then a normal-depth map </a:t>
              </a:r>
              <a:r>
                <a:rPr lang="en-US" altLang="zh-CN" sz="3000" dirty="0" smtClean="0">
                  <a:solidFill>
                    <a:schemeClr val="bg1">
                      <a:lumMod val="65000"/>
                    </a:schemeClr>
                  </a:solidFill>
                </a:rPr>
                <a:t>is generated</a:t>
              </a:r>
              <a:r>
                <a:rPr lang="en-US" altLang="zh-CN" sz="3000" dirty="0">
                  <a:solidFill>
                    <a:schemeClr val="bg1">
                      <a:lumMod val="65000"/>
                    </a:schemeClr>
                  </a:solidFill>
                </a:rPr>
                <a:t>. At the same time, another normal-depth map </a:t>
              </a:r>
              <a:r>
                <a:rPr lang="en-US" altLang="zh-CN" sz="3000" dirty="0" smtClean="0">
                  <a:solidFill>
                    <a:schemeClr val="bg1">
                      <a:lumMod val="65000"/>
                    </a:schemeClr>
                  </a:solidFill>
                </a:rPr>
                <a:t>is extracted </a:t>
              </a:r>
              <a:r>
                <a:rPr lang="en-US" altLang="zh-CN" sz="3000" dirty="0">
                  <a:solidFill>
                    <a:schemeClr val="bg1">
                      <a:lumMod val="65000"/>
                    </a:schemeClr>
                  </a:solidFill>
                </a:rPr>
                <a:t>from the TSDF volume for mapping. </a:t>
              </a:r>
            </a:p>
          </p:txBody>
        </p:sp>
        <p:sp>
          <p:nvSpPr>
            <p:cNvPr id="19" name="文本框 18"/>
            <p:cNvSpPr txBox="1"/>
            <p:nvPr/>
          </p:nvSpPr>
          <p:spPr>
            <a:xfrm>
              <a:off x="26304555" y="17629888"/>
              <a:ext cx="10372335" cy="2092881"/>
            </a:xfrm>
            <a:prstGeom prst="rect">
              <a:avLst/>
            </a:prstGeom>
            <a:noFill/>
            <a:ln>
              <a:noFill/>
            </a:ln>
          </p:spPr>
          <p:txBody>
            <a:bodyPr wrap="square" rtlCol="0">
              <a:spAutoFit/>
            </a:bodyPr>
            <a:lstStyle/>
            <a:p>
              <a:pPr algn="just"/>
              <a:r>
                <a:rPr lang="en-US" altLang="zh-CN" sz="4000" b="1" dirty="0">
                  <a:solidFill>
                    <a:schemeClr val="bg1"/>
                  </a:solidFill>
                </a:rPr>
                <a:t>Step 4:</a:t>
              </a:r>
            </a:p>
            <a:p>
              <a:pPr algn="just"/>
              <a:r>
                <a:rPr lang="en-US" altLang="zh-CN" sz="3000" dirty="0" smtClean="0">
                  <a:solidFill>
                    <a:schemeClr val="bg1">
                      <a:lumMod val="65000"/>
                    </a:schemeClr>
                  </a:solidFill>
                </a:rPr>
                <a:t>After model updating, a ray-casting algorithm will sample both the TSDF and the Color volume to generate a </a:t>
              </a:r>
              <a:r>
                <a:rPr lang="en-US" altLang="zh-CN" sz="3000" dirty="0" err="1" smtClean="0">
                  <a:solidFill>
                    <a:schemeClr val="bg1">
                      <a:lumMod val="65000"/>
                    </a:schemeClr>
                  </a:solidFill>
                </a:rPr>
                <a:t>Phong</a:t>
              </a:r>
              <a:r>
                <a:rPr lang="en-US" altLang="zh-CN" sz="3000" dirty="0" smtClean="0">
                  <a:solidFill>
                    <a:schemeClr val="bg1">
                      <a:lumMod val="65000"/>
                    </a:schemeClr>
                  </a:solidFill>
                </a:rPr>
                <a:t> shaded image of the target model from the Kinect’s point of view</a:t>
              </a:r>
              <a:endParaRPr lang="zh-CN" altLang="en-US" sz="3000" dirty="0">
                <a:solidFill>
                  <a:schemeClr val="bg1">
                    <a:lumMod val="65000"/>
                  </a:schemeClr>
                </a:solidFill>
              </a:endParaRPr>
            </a:p>
          </p:txBody>
        </p:sp>
        <p:sp>
          <p:nvSpPr>
            <p:cNvPr id="20" name="文本框 19"/>
            <p:cNvSpPr txBox="1"/>
            <p:nvPr/>
          </p:nvSpPr>
          <p:spPr>
            <a:xfrm>
              <a:off x="2511643" y="13429126"/>
              <a:ext cx="5917428" cy="769441"/>
            </a:xfrm>
            <a:prstGeom prst="rect">
              <a:avLst/>
            </a:prstGeom>
            <a:noFill/>
            <a:ln>
              <a:noFill/>
            </a:ln>
          </p:spPr>
          <p:txBody>
            <a:bodyPr wrap="square" rtlCol="0">
              <a:spAutoFit/>
            </a:bodyPr>
            <a:lstStyle/>
            <a:p>
              <a:pPr lvl="0"/>
              <a:r>
                <a:rPr lang="en-US" altLang="zh-CN" sz="4400" b="1" dirty="0">
                  <a:solidFill>
                    <a:prstClr val="white"/>
                  </a:solidFill>
                </a:rPr>
                <a:t>System Work-Flow </a:t>
              </a:r>
            </a:p>
          </p:txBody>
        </p:sp>
        <p:sp>
          <p:nvSpPr>
            <p:cNvPr id="21" name="文本框 20"/>
            <p:cNvSpPr txBox="1"/>
            <p:nvPr/>
          </p:nvSpPr>
          <p:spPr>
            <a:xfrm>
              <a:off x="26304555" y="14214755"/>
              <a:ext cx="10372335" cy="3016210"/>
            </a:xfrm>
            <a:prstGeom prst="rect">
              <a:avLst/>
            </a:prstGeom>
            <a:noFill/>
            <a:ln>
              <a:noFill/>
            </a:ln>
          </p:spPr>
          <p:txBody>
            <a:bodyPr wrap="square" rtlCol="0">
              <a:spAutoFit/>
            </a:bodyPr>
            <a:lstStyle/>
            <a:p>
              <a:pPr algn="just"/>
              <a:r>
                <a:rPr lang="en-US" altLang="zh-CN" sz="4000" b="1" dirty="0">
                  <a:solidFill>
                    <a:schemeClr val="bg1"/>
                  </a:solidFill>
                </a:rPr>
                <a:t>Step 3:</a:t>
              </a:r>
            </a:p>
            <a:p>
              <a:pPr algn="just"/>
              <a:r>
                <a:rPr lang="en-US" altLang="zh-CN" sz="3000" dirty="0">
                  <a:solidFill>
                    <a:schemeClr val="bg1">
                      <a:lumMod val="65000"/>
                    </a:schemeClr>
                  </a:solidFill>
                </a:rPr>
                <a:t>Since one RGB-Depth map is extracted </a:t>
              </a:r>
              <a:r>
                <a:rPr lang="en-US" altLang="zh-CN" sz="3000" dirty="0" smtClean="0">
                  <a:solidFill>
                    <a:schemeClr val="bg1">
                      <a:lumMod val="65000"/>
                    </a:schemeClr>
                  </a:solidFill>
                </a:rPr>
                <a:t>from the TSDF, </a:t>
              </a:r>
              <a:r>
                <a:rPr lang="en-US" altLang="zh-CN" sz="3000" dirty="0">
                  <a:solidFill>
                    <a:schemeClr val="bg1">
                      <a:lumMod val="65000"/>
                    </a:schemeClr>
                  </a:solidFill>
                </a:rPr>
                <a:t>which </a:t>
              </a:r>
              <a:r>
                <a:rPr lang="en-US" altLang="zh-CN" sz="3000" dirty="0" smtClean="0">
                  <a:solidFill>
                    <a:schemeClr val="bg1">
                      <a:lumMod val="65000"/>
                    </a:schemeClr>
                  </a:solidFill>
                </a:rPr>
                <a:t>represents </a:t>
              </a:r>
              <a:r>
                <a:rPr lang="en-US" altLang="zh-CN" sz="3000" dirty="0">
                  <a:solidFill>
                    <a:schemeClr val="bg1">
                      <a:lumMod val="65000"/>
                    </a:schemeClr>
                  </a:solidFill>
                </a:rPr>
                <a:t>the global </a:t>
              </a:r>
              <a:r>
                <a:rPr lang="en-US" altLang="zh-CN" sz="3000" dirty="0" smtClean="0">
                  <a:solidFill>
                    <a:schemeClr val="bg1">
                      <a:lumMod val="65000"/>
                    </a:schemeClr>
                  </a:solidFill>
                </a:rPr>
                <a:t>model, </a:t>
              </a:r>
              <a:r>
                <a:rPr lang="en-US" altLang="zh-CN" sz="3000" dirty="0">
                  <a:solidFill>
                    <a:schemeClr val="bg1">
                      <a:lumMod val="65000"/>
                    </a:schemeClr>
                  </a:solidFill>
                </a:rPr>
                <a:t>then with the new RGB-Depth map along with the matrix from </a:t>
              </a:r>
              <a:r>
                <a:rPr lang="en-US" altLang="zh-CN" sz="3000" dirty="0" smtClean="0">
                  <a:solidFill>
                    <a:schemeClr val="bg1">
                      <a:lumMod val="65000"/>
                    </a:schemeClr>
                  </a:solidFill>
                </a:rPr>
                <a:t>Step2,  </a:t>
              </a:r>
              <a:r>
                <a:rPr lang="en-US" altLang="zh-CN" sz="3000" dirty="0">
                  <a:solidFill>
                    <a:schemeClr val="bg1">
                      <a:lumMod val="65000"/>
                    </a:schemeClr>
                  </a:solidFill>
                </a:rPr>
                <a:t>t</a:t>
              </a:r>
              <a:r>
                <a:rPr lang="en-US" altLang="zh-CN" sz="3000" dirty="0" smtClean="0">
                  <a:solidFill>
                    <a:schemeClr val="bg1">
                      <a:lumMod val="65000"/>
                    </a:schemeClr>
                  </a:solidFill>
                </a:rPr>
                <a:t>he </a:t>
              </a:r>
              <a:r>
                <a:rPr lang="en-US" altLang="zh-CN" sz="3000" dirty="0">
                  <a:solidFill>
                    <a:schemeClr val="bg1">
                      <a:lumMod val="65000"/>
                    </a:schemeClr>
                  </a:solidFill>
                </a:rPr>
                <a:t>system can correctly update both the TSDF volume and the Color volume by incorporating the new measured surface.</a:t>
              </a:r>
              <a:endParaRPr lang="zh-CN" altLang="en-US" sz="3000" dirty="0">
                <a:solidFill>
                  <a:schemeClr val="bg1">
                    <a:lumMod val="65000"/>
                  </a:schemeClr>
                </a:solidFill>
              </a:endParaRPr>
            </a:p>
          </p:txBody>
        </p:sp>
        <p:sp>
          <p:nvSpPr>
            <p:cNvPr id="22" name="文本框 21"/>
            <p:cNvSpPr txBox="1"/>
            <p:nvPr/>
          </p:nvSpPr>
          <p:spPr>
            <a:xfrm>
              <a:off x="2506137" y="17521992"/>
              <a:ext cx="9975704" cy="3016210"/>
            </a:xfrm>
            <a:prstGeom prst="rect">
              <a:avLst/>
            </a:prstGeom>
            <a:noFill/>
            <a:ln>
              <a:noFill/>
            </a:ln>
          </p:spPr>
          <p:txBody>
            <a:bodyPr wrap="square" rtlCol="0">
              <a:spAutoFit/>
            </a:bodyPr>
            <a:lstStyle/>
            <a:p>
              <a:pPr algn="just"/>
              <a:r>
                <a:rPr lang="en-US" altLang="zh-CN" sz="4000" b="1" dirty="0">
                  <a:solidFill>
                    <a:schemeClr val="bg1"/>
                  </a:solidFill>
                </a:rPr>
                <a:t>Step 2:</a:t>
              </a:r>
            </a:p>
            <a:p>
              <a:pPr algn="just"/>
              <a:r>
                <a:rPr lang="en-US" altLang="zh-CN" sz="3000" dirty="0">
                  <a:solidFill>
                    <a:schemeClr val="bg1">
                      <a:lumMod val="65000"/>
                    </a:schemeClr>
                  </a:solidFill>
                </a:rPr>
                <a:t>Given two RGB-Depth maps from Step1, the fast ICP algorithm (See Key Process I </a:t>
              </a:r>
              <a:r>
                <a:rPr lang="en-US" altLang="zh-CN" sz="3000" dirty="0" smtClean="0">
                  <a:solidFill>
                    <a:schemeClr val="bg1">
                      <a:lumMod val="65000"/>
                    </a:schemeClr>
                  </a:solidFill>
                </a:rPr>
                <a:t>below) </a:t>
              </a:r>
              <a:r>
                <a:rPr lang="en-US" altLang="zh-CN" sz="3000" dirty="0">
                  <a:solidFill>
                    <a:schemeClr val="bg1">
                      <a:lumMod val="65000"/>
                    </a:schemeClr>
                  </a:solidFill>
                </a:rPr>
                <a:t>computes the rigid transform matrix to align these normal-depth maps. Also by </a:t>
              </a:r>
              <a:r>
                <a:rPr lang="en-US" altLang="zh-CN" sz="3000" dirty="0" smtClean="0">
                  <a:solidFill>
                    <a:schemeClr val="bg1">
                      <a:lumMod val="65000"/>
                    </a:schemeClr>
                  </a:solidFill>
                </a:rPr>
                <a:t>continuously multiplying </a:t>
              </a:r>
              <a:r>
                <a:rPr lang="en-US" altLang="zh-CN" sz="3000" dirty="0">
                  <a:solidFill>
                    <a:schemeClr val="bg1">
                      <a:lumMod val="65000"/>
                    </a:schemeClr>
                  </a:solidFill>
                </a:rPr>
                <a:t>this matrix with previous one, the system can keep track of the Kinect pose. </a:t>
              </a:r>
              <a:endParaRPr lang="zh-CN" altLang="en-US" sz="3000" dirty="0">
                <a:solidFill>
                  <a:schemeClr val="bg1">
                    <a:lumMod val="65000"/>
                  </a:schemeClr>
                </a:solidFill>
              </a:endParaRPr>
            </a:p>
          </p:txBody>
        </p:sp>
      </p:grpSp>
      <p:sp>
        <p:nvSpPr>
          <p:cNvPr id="38" name="文本框 37"/>
          <p:cNvSpPr txBox="1"/>
          <p:nvPr/>
        </p:nvSpPr>
        <p:spPr>
          <a:xfrm>
            <a:off x="2129682" y="28739275"/>
            <a:ext cx="11887005" cy="830997"/>
          </a:xfrm>
          <a:prstGeom prst="rect">
            <a:avLst/>
          </a:prstGeom>
          <a:noFill/>
        </p:spPr>
        <p:txBody>
          <a:bodyPr wrap="square" rtlCol="0">
            <a:spAutoFit/>
          </a:bodyPr>
          <a:lstStyle/>
          <a:p>
            <a:endParaRPr lang="zh-CN" altLang="en-US" sz="4800" dirty="0"/>
          </a:p>
        </p:txBody>
      </p:sp>
      <p:sp>
        <p:nvSpPr>
          <p:cNvPr id="14" name="矩形 13"/>
          <p:cNvSpPr/>
          <p:nvPr/>
        </p:nvSpPr>
        <p:spPr>
          <a:xfrm>
            <a:off x="1712064" y="22497830"/>
            <a:ext cx="17327540" cy="14583082"/>
          </a:xfrm>
          <a:prstGeom prst="rect">
            <a:avLst/>
          </a:prstGeom>
          <a:gradFill>
            <a:gsLst>
              <a:gs pos="0">
                <a:schemeClr val="tx2">
                  <a:lumMod val="40000"/>
                </a:schemeClr>
              </a:gs>
              <a:gs pos="50000">
                <a:schemeClr val="tx2">
                  <a:lumMod val="30000"/>
                </a:schemeClr>
              </a:gs>
              <a:gs pos="100000">
                <a:schemeClr val="tx2">
                  <a:lumMod val="20000"/>
                </a:schemeClr>
              </a:gs>
            </a:gsLst>
            <a:lin ang="5400000" scaled="0"/>
          </a:gradFill>
          <a:ln>
            <a:noFill/>
          </a:ln>
        </p:spPr>
        <p:style>
          <a:lnRef idx="1">
            <a:schemeClr val="dk1"/>
          </a:lnRef>
          <a:fillRef idx="3">
            <a:schemeClr val="dk1"/>
          </a:fillRef>
          <a:effectRef idx="2">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69" name="矩形 68"/>
          <p:cNvSpPr/>
          <p:nvPr/>
        </p:nvSpPr>
        <p:spPr>
          <a:xfrm>
            <a:off x="13495580" y="23376563"/>
            <a:ext cx="5058655" cy="364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28" name="Picture 4" descr="C:\Users\Peng Liu\Dropbox\Documents\Visual Studio 2012\Projects\KinectScanner\3D Color Model Reconstruction by Using the Kinect\alignment.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812087" y="23467930"/>
            <a:ext cx="4599461" cy="3450270"/>
          </a:xfrm>
          <a:prstGeom prst="rect">
            <a:avLst/>
          </a:prstGeom>
          <a:noFill/>
          <a:extLst>
            <a:ext uri="{909E8E84-426E-40DD-AFC4-6F175D3DCCD1}">
              <a14:hiddenFill xmlns:a14="http://schemas.microsoft.com/office/drawing/2010/main">
                <a:solidFill>
                  <a:srgbClr val="FFFFFF"/>
                </a:solidFill>
              </a14:hiddenFill>
            </a:ext>
          </a:extLst>
        </p:spPr>
      </p:pic>
      <p:sp>
        <p:nvSpPr>
          <p:cNvPr id="10" name="文本框 9"/>
          <p:cNvSpPr txBox="1"/>
          <p:nvPr/>
        </p:nvSpPr>
        <p:spPr>
          <a:xfrm>
            <a:off x="2107738" y="23883051"/>
            <a:ext cx="11188632" cy="3323987"/>
          </a:xfrm>
          <a:prstGeom prst="rect">
            <a:avLst/>
          </a:prstGeom>
          <a:noFill/>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just"/>
            <a:r>
              <a:rPr lang="en-US" altLang="zh-CN" sz="3000" dirty="0">
                <a:solidFill>
                  <a:schemeClr val="bg1">
                    <a:lumMod val="65000"/>
                  </a:schemeClr>
                </a:solidFill>
              </a:rPr>
              <a:t>The Kinect is not tracked, so from </a:t>
            </a:r>
            <a:r>
              <a:rPr lang="en-US" altLang="zh-CN" sz="3000" dirty="0" smtClean="0">
                <a:solidFill>
                  <a:schemeClr val="bg1">
                    <a:lumMod val="65000"/>
                  </a:schemeClr>
                </a:solidFill>
              </a:rPr>
              <a:t>the Kinect’s </a:t>
            </a:r>
            <a:r>
              <a:rPr lang="en-US" altLang="zh-CN" sz="3000" dirty="0">
                <a:solidFill>
                  <a:schemeClr val="bg1">
                    <a:lumMod val="65000"/>
                  </a:schemeClr>
                </a:solidFill>
              </a:rPr>
              <a:t>point of view, each depth frame is independent from each other, even though they represent the surfaces of the same target. So the system </a:t>
            </a:r>
            <a:r>
              <a:rPr lang="en-US" altLang="zh-CN" sz="3000" dirty="0" smtClean="0">
                <a:solidFill>
                  <a:schemeClr val="bg1">
                    <a:lumMod val="65000"/>
                  </a:schemeClr>
                </a:solidFill>
              </a:rPr>
              <a:t>needs </a:t>
            </a:r>
            <a:r>
              <a:rPr lang="en-US" altLang="zh-CN" sz="3000" dirty="0">
                <a:solidFill>
                  <a:schemeClr val="bg1">
                    <a:lumMod val="65000"/>
                  </a:schemeClr>
                </a:solidFill>
              </a:rPr>
              <a:t>to know the relationship between each </a:t>
            </a:r>
            <a:r>
              <a:rPr lang="en-US" altLang="zh-CN" sz="3000" dirty="0" smtClean="0">
                <a:solidFill>
                  <a:schemeClr val="bg1">
                    <a:lumMod val="65000"/>
                  </a:schemeClr>
                </a:solidFill>
              </a:rPr>
              <a:t>surface; </a:t>
            </a:r>
            <a:r>
              <a:rPr lang="en-US" altLang="zh-CN" sz="3000" dirty="0">
                <a:solidFill>
                  <a:schemeClr val="bg1">
                    <a:lumMod val="65000"/>
                  </a:schemeClr>
                </a:solidFill>
              </a:rPr>
              <a:t>in other </a:t>
            </a:r>
            <a:r>
              <a:rPr lang="en-US" altLang="zh-CN" sz="3000" dirty="0" smtClean="0">
                <a:solidFill>
                  <a:schemeClr val="bg1">
                    <a:lumMod val="65000"/>
                  </a:schemeClr>
                </a:solidFill>
              </a:rPr>
              <a:t>words, </a:t>
            </a:r>
            <a:r>
              <a:rPr lang="en-US" altLang="zh-CN" sz="3000" dirty="0">
                <a:solidFill>
                  <a:schemeClr val="bg1">
                    <a:lumMod val="65000"/>
                  </a:schemeClr>
                </a:solidFill>
              </a:rPr>
              <a:t>the system </a:t>
            </a:r>
            <a:r>
              <a:rPr lang="en-US" altLang="zh-CN" sz="3000" dirty="0" smtClean="0">
                <a:solidFill>
                  <a:schemeClr val="bg1">
                    <a:lumMod val="65000"/>
                  </a:schemeClr>
                </a:solidFill>
              </a:rPr>
              <a:t>needs </a:t>
            </a:r>
            <a:r>
              <a:rPr lang="en-US" altLang="zh-CN" sz="3000" dirty="0">
                <a:solidFill>
                  <a:schemeClr val="bg1">
                    <a:lumMod val="65000"/>
                  </a:schemeClr>
                </a:solidFill>
              </a:rPr>
              <a:t>to know the rigid body transformation matrix </a:t>
            </a:r>
            <a:r>
              <a:rPr lang="en-US" altLang="zh-CN" sz="3000" dirty="0" smtClean="0">
                <a:solidFill>
                  <a:schemeClr val="bg1">
                    <a:lumMod val="65000"/>
                  </a:schemeClr>
                </a:solidFill>
              </a:rPr>
              <a:t>that can </a:t>
            </a:r>
            <a:r>
              <a:rPr lang="en-US" altLang="zh-CN" sz="3000" dirty="0">
                <a:solidFill>
                  <a:schemeClr val="bg1">
                    <a:lumMod val="65000"/>
                  </a:schemeClr>
                </a:solidFill>
              </a:rPr>
              <a:t>bring the red surface and the green surface into alignment  as shown in the pictures. </a:t>
            </a:r>
            <a:endParaRPr lang="zh-CN" altLang="en-US" sz="3000" dirty="0">
              <a:solidFill>
                <a:schemeClr val="bg1">
                  <a:lumMod val="65000"/>
                </a:schemeClr>
              </a:solidFill>
            </a:endParaRPr>
          </a:p>
        </p:txBody>
      </p:sp>
      <p:sp>
        <p:nvSpPr>
          <p:cNvPr id="68" name="矩形 67"/>
          <p:cNvSpPr/>
          <p:nvPr/>
        </p:nvSpPr>
        <p:spPr>
          <a:xfrm>
            <a:off x="13495579" y="27430745"/>
            <a:ext cx="5058655" cy="364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2090405" y="22867583"/>
            <a:ext cx="9492713" cy="769441"/>
          </a:xfrm>
          <a:prstGeom prst="rect">
            <a:avLst/>
          </a:prstGeom>
          <a:noFill/>
        </p:spPr>
        <p:txBody>
          <a:bodyPr wrap="square" rtlCol="0">
            <a:spAutoFit/>
          </a:bodyPr>
          <a:lstStyle/>
          <a:p>
            <a:r>
              <a:rPr lang="en-US" altLang="zh-CN" sz="4400" b="1" dirty="0">
                <a:solidFill>
                  <a:schemeClr val="bg1"/>
                </a:solidFill>
              </a:rPr>
              <a:t>Key Process I: Surface Alignment</a:t>
            </a:r>
          </a:p>
        </p:txBody>
      </p:sp>
      <p:grpSp>
        <p:nvGrpSpPr>
          <p:cNvPr id="50" name="组合 49"/>
          <p:cNvGrpSpPr/>
          <p:nvPr/>
        </p:nvGrpSpPr>
        <p:grpSpPr>
          <a:xfrm>
            <a:off x="14857025" y="23486280"/>
            <a:ext cx="2200797" cy="433397"/>
            <a:chOff x="14313108" y="18538245"/>
            <a:chExt cx="2332821" cy="474451"/>
          </a:xfrm>
        </p:grpSpPr>
        <p:sp>
          <p:nvSpPr>
            <p:cNvPr id="39" name="圆角矩形 38"/>
            <p:cNvSpPr/>
            <p:nvPr/>
          </p:nvSpPr>
          <p:spPr>
            <a:xfrm>
              <a:off x="14598973" y="18538245"/>
              <a:ext cx="1701932" cy="474451"/>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zh-CN" sz="1600" dirty="0" smtClean="0">
                  <a:latin typeface="Arial" panose="020B0604020202020204" pitchFamily="34" charset="0"/>
                  <a:cs typeface="Arial" panose="020B0604020202020204" pitchFamily="34" charset="0"/>
                </a:rPr>
                <a:t>Transformation Matrix</a:t>
              </a:r>
              <a:endParaRPr lang="zh-CN" altLang="en-US" sz="1600" dirty="0">
                <a:latin typeface="Arial" panose="020B0604020202020204" pitchFamily="34" charset="0"/>
                <a:cs typeface="Arial" panose="020B0604020202020204" pitchFamily="34" charset="0"/>
              </a:endParaRPr>
            </a:p>
          </p:txBody>
        </p:sp>
        <p:sp>
          <p:nvSpPr>
            <p:cNvPr id="40" name="右箭头 39"/>
            <p:cNvSpPr/>
            <p:nvPr/>
          </p:nvSpPr>
          <p:spPr>
            <a:xfrm rot="17906629">
              <a:off x="14273618" y="18746688"/>
              <a:ext cx="274059" cy="195080"/>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sp>
          <p:nvSpPr>
            <p:cNvPr id="41" name="右箭头 40"/>
            <p:cNvSpPr/>
            <p:nvPr/>
          </p:nvSpPr>
          <p:spPr>
            <a:xfrm rot="1698449">
              <a:off x="16409032" y="18780612"/>
              <a:ext cx="236897" cy="203718"/>
            </a:xfrm>
            <a:prstGeom prst="right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grpSp>
      <p:sp>
        <p:nvSpPr>
          <p:cNvPr id="42" name="圆角矩形 41"/>
          <p:cNvSpPr/>
          <p:nvPr/>
        </p:nvSpPr>
        <p:spPr>
          <a:xfrm>
            <a:off x="9513445" y="28660968"/>
            <a:ext cx="1975080" cy="956521"/>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altLang="zh-CN" sz="2000" dirty="0" smtClean="0">
                <a:latin typeface="Arial" panose="020B0604020202020204" pitchFamily="34" charset="0"/>
                <a:cs typeface="Arial" panose="020B0604020202020204" pitchFamily="34" charset="0"/>
              </a:rPr>
              <a:t>Transformation Matrix</a:t>
            </a:r>
            <a:endParaRPr lang="zh-CN" altLang="en-US" sz="2000" dirty="0">
              <a:latin typeface="Arial" panose="020B0604020202020204" pitchFamily="34" charset="0"/>
              <a:cs typeface="Arial" panose="020B0604020202020204" pitchFamily="34" charset="0"/>
            </a:endParaRPr>
          </a:p>
        </p:txBody>
      </p:sp>
      <p:sp>
        <p:nvSpPr>
          <p:cNvPr id="43" name="下箭头 42"/>
          <p:cNvSpPr/>
          <p:nvPr/>
        </p:nvSpPr>
        <p:spPr>
          <a:xfrm rot="16200000">
            <a:off x="7568777" y="28680566"/>
            <a:ext cx="2098296" cy="91116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zh-CN" altLang="en-US"/>
          </a:p>
        </p:txBody>
      </p:sp>
      <p:sp>
        <p:nvSpPr>
          <p:cNvPr id="44" name="下箭头 43"/>
          <p:cNvSpPr/>
          <p:nvPr/>
        </p:nvSpPr>
        <p:spPr>
          <a:xfrm rot="16200000">
            <a:off x="11456820" y="28738083"/>
            <a:ext cx="2098296" cy="911168"/>
          </a:xfrm>
          <a:prstGeom prst="downArrow">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altLang="zh-CN" dirty="0" smtClean="0"/>
              <a:t> </a:t>
            </a:r>
            <a:endParaRPr lang="zh-CN" altLang="en-US" dirty="0"/>
          </a:p>
        </p:txBody>
      </p:sp>
      <mc:AlternateContent xmlns:mc="http://schemas.openxmlformats.org/markup-compatibility/2006" xmlns:a14="http://schemas.microsoft.com/office/drawing/2010/main">
        <mc:Choice Requires="a14">
          <p:sp>
            <p:nvSpPr>
              <p:cNvPr id="48" name="文本框 47"/>
              <p:cNvSpPr txBox="1"/>
              <p:nvPr/>
            </p:nvSpPr>
            <p:spPr>
              <a:xfrm>
                <a:off x="2090405" y="31346717"/>
                <a:ext cx="11188632" cy="5392054"/>
              </a:xfrm>
              <a:prstGeom prst="rect">
                <a:avLst/>
              </a:prstGeom>
              <a:noFill/>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just"/>
                <a:r>
                  <a:rPr lang="en-US" altLang="zh-CN" sz="3000" dirty="0" smtClean="0">
                    <a:solidFill>
                      <a:schemeClr val="bg1">
                        <a:lumMod val="65000"/>
                      </a:schemeClr>
                    </a:solidFill>
                  </a:rPr>
                  <a:t>To align two surfaces, we use Fast ICP[2]. Basically, for each point pair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𝑝</m:t>
                    </m:r>
                    <m:r>
                      <a:rPr lang="en-US" altLang="zh-CN" sz="3000" b="0" i="1" smtClean="0">
                        <a:solidFill>
                          <a:schemeClr val="bg1">
                            <a:lumMod val="65000"/>
                          </a:schemeClr>
                        </a:solidFill>
                        <a:latin typeface="Cambria Math" panose="02040503050406030204" pitchFamily="18" charset="0"/>
                      </a:rPr>
                      <m:t>,</m:t>
                    </m:r>
                    <m:r>
                      <a:rPr lang="en-US" altLang="zh-CN" sz="3000" b="0" i="1" smtClean="0">
                        <a:solidFill>
                          <a:schemeClr val="bg1">
                            <a:lumMod val="65000"/>
                          </a:schemeClr>
                        </a:solidFill>
                        <a:latin typeface="Cambria Math" panose="02040503050406030204" pitchFamily="18" charset="0"/>
                      </a:rPr>
                      <m:t>𝑞</m:t>
                    </m:r>
                  </m:oMath>
                </a14:m>
                <a:r>
                  <a:rPr lang="zh-CN" altLang="en-US" sz="3000" dirty="0" smtClean="0">
                    <a:solidFill>
                      <a:schemeClr val="bg1">
                        <a:lumMod val="65000"/>
                      </a:schemeClr>
                    </a:solidFill>
                  </a:rPr>
                  <a:t> </a:t>
                </a:r>
                <a:r>
                  <a:rPr lang="en-US" altLang="zh-CN" sz="3000" dirty="0" smtClean="0">
                    <a:solidFill>
                      <a:schemeClr val="bg1">
                        <a:lumMod val="65000"/>
                      </a:schemeClr>
                    </a:solidFill>
                  </a:rPr>
                  <a:t>from each surface, we use an iterative method to find an optimal rotation and translation matrix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𝑅</m:t>
                    </m:r>
                  </m:oMath>
                </a14:m>
                <a:r>
                  <a:rPr lang="en-US" altLang="zh-CN" sz="3000" dirty="0" smtClean="0">
                    <a:solidFill>
                      <a:schemeClr val="bg1">
                        <a:lumMod val="65000"/>
                      </a:schemeClr>
                    </a:solidFill>
                  </a:rPr>
                  <a:t> and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𝑡</m:t>
                    </m:r>
                  </m:oMath>
                </a14:m>
                <a:r>
                  <a:rPr lang="en-US" altLang="zh-CN" sz="3000" dirty="0" smtClean="0">
                    <a:solidFill>
                      <a:schemeClr val="bg1">
                        <a:lumMod val="65000"/>
                      </a:schemeClr>
                    </a:solidFill>
                  </a:rPr>
                  <a:t>) to minimize the alignment error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𝐸</m:t>
                    </m:r>
                  </m:oMath>
                </a14:m>
                <a:r>
                  <a:rPr lang="en-US" altLang="zh-CN" sz="3000" dirty="0" smtClean="0">
                    <a:solidFill>
                      <a:schemeClr val="bg1">
                        <a:lumMod val="65000"/>
                      </a:schemeClr>
                    </a:solidFill>
                  </a:rPr>
                  <a:t> as shown below:</a:t>
                </a:r>
              </a:p>
              <a:p>
                <a:pPr algn="just"/>
                <a14:m>
                  <m:oMathPara xmlns:m="http://schemas.openxmlformats.org/officeDocument/2006/math">
                    <m:oMathParaPr>
                      <m:jc m:val="centerGroup"/>
                    </m:oMathParaPr>
                    <m:oMath xmlns:m="http://schemas.openxmlformats.org/officeDocument/2006/math">
                      <m:r>
                        <a:rPr lang="en-US" altLang="zh-CN" sz="3600" b="0" i="1" smtClean="0">
                          <a:solidFill>
                            <a:schemeClr val="bg1"/>
                          </a:solidFill>
                          <a:latin typeface="Cambria Math" panose="02040503050406030204" pitchFamily="18" charset="0"/>
                        </a:rPr>
                        <m:t>𝐸</m:t>
                      </m:r>
                      <m:r>
                        <a:rPr lang="pt-BR" altLang="zh-CN" sz="3600" i="1" smtClean="0">
                          <a:solidFill>
                            <a:schemeClr val="bg1"/>
                          </a:solidFill>
                          <a:latin typeface="Cambria Math" panose="02040503050406030204" pitchFamily="18" charset="0"/>
                        </a:rPr>
                        <m:t>=</m:t>
                      </m:r>
                      <m:nary>
                        <m:naryPr>
                          <m:chr m:val="∑"/>
                          <m:ctrlPr>
                            <a:rPr lang="pt-BR" altLang="zh-CN" sz="3600" i="1" smtClean="0">
                              <a:solidFill>
                                <a:schemeClr val="bg1"/>
                              </a:solidFill>
                              <a:latin typeface="Cambria Math"/>
                            </a:rPr>
                          </m:ctrlPr>
                        </m:naryPr>
                        <m:sub>
                          <m:r>
                            <m:rPr>
                              <m:brk m:alnAt="23"/>
                            </m:rPr>
                            <a:rPr lang="en-US" altLang="zh-CN" sz="3600" b="0" i="1" smtClean="0">
                              <a:solidFill>
                                <a:schemeClr val="bg1"/>
                              </a:solidFill>
                              <a:latin typeface="Cambria Math" panose="02040503050406030204" pitchFamily="18" charset="0"/>
                            </a:rPr>
                            <m:t>𝑖</m:t>
                          </m:r>
                        </m:sub>
                        <m:sup/>
                        <m:e>
                          <m:sSup>
                            <m:sSupPr>
                              <m:ctrlPr>
                                <a:rPr lang="pt-BR" altLang="zh-CN" sz="3600" i="1" smtClean="0">
                                  <a:solidFill>
                                    <a:schemeClr val="bg1"/>
                                  </a:solidFill>
                                  <a:latin typeface="Cambria Math"/>
                                </a:rPr>
                              </m:ctrlPr>
                            </m:sSupPr>
                            <m:e>
                              <m:r>
                                <a:rPr lang="en-US" altLang="zh-CN" sz="3600" b="0" i="1" smtClean="0">
                                  <a:solidFill>
                                    <a:schemeClr val="bg1"/>
                                  </a:solidFill>
                                  <a:latin typeface="Cambria Math" panose="02040503050406030204" pitchFamily="18" charset="0"/>
                                </a:rPr>
                                <m:t>[</m:t>
                              </m:r>
                              <m:d>
                                <m:dPr>
                                  <m:ctrlPr>
                                    <a:rPr lang="en-US" altLang="zh-CN" sz="3600" b="0" i="1" smtClean="0">
                                      <a:solidFill>
                                        <a:schemeClr val="bg1"/>
                                      </a:solidFill>
                                      <a:latin typeface="Cambria Math"/>
                                    </a:rPr>
                                  </m:ctrlPr>
                                </m:dPr>
                                <m:e>
                                  <m:r>
                                    <a:rPr lang="en-US" altLang="zh-CN" sz="3600" b="0" i="1" smtClean="0">
                                      <a:solidFill>
                                        <a:schemeClr val="bg1"/>
                                      </a:solidFill>
                                      <a:latin typeface="Cambria Math" panose="02040503050406030204" pitchFamily="18" charset="0"/>
                                    </a:rPr>
                                    <m:t>𝑅</m:t>
                                  </m:r>
                                  <m:sSub>
                                    <m:sSubPr>
                                      <m:ctrlPr>
                                        <a:rPr lang="en-US" altLang="zh-CN" sz="3600" b="0" i="1" smtClean="0">
                                          <a:solidFill>
                                            <a:schemeClr val="bg1"/>
                                          </a:solidFill>
                                          <a:latin typeface="Cambria Math"/>
                                        </a:rPr>
                                      </m:ctrlPr>
                                    </m:sSubPr>
                                    <m:e>
                                      <m:r>
                                        <a:rPr lang="en-US" altLang="zh-CN" sz="3600" b="0" i="1" smtClean="0">
                                          <a:solidFill>
                                            <a:schemeClr val="bg1"/>
                                          </a:solidFill>
                                          <a:latin typeface="Cambria Math" panose="02040503050406030204" pitchFamily="18" charset="0"/>
                                        </a:rPr>
                                        <m:t>𝑝</m:t>
                                      </m:r>
                                    </m:e>
                                    <m:sub>
                                      <m:r>
                                        <a:rPr lang="en-US" altLang="zh-CN" sz="3600" b="0" i="1" smtClean="0">
                                          <a:solidFill>
                                            <a:schemeClr val="bg1"/>
                                          </a:solidFill>
                                          <a:latin typeface="Cambria Math" panose="02040503050406030204" pitchFamily="18" charset="0"/>
                                        </a:rPr>
                                        <m:t>𝑖</m:t>
                                      </m:r>
                                    </m:sub>
                                  </m:sSub>
                                  <m:r>
                                    <a:rPr lang="en-US" altLang="zh-CN" sz="3600" b="0" i="1" smtClean="0">
                                      <a:solidFill>
                                        <a:schemeClr val="bg1"/>
                                      </a:solidFill>
                                      <a:latin typeface="Cambria Math" panose="02040503050406030204" pitchFamily="18" charset="0"/>
                                    </a:rPr>
                                    <m:t>+</m:t>
                                  </m:r>
                                  <m:r>
                                    <a:rPr lang="en-US" altLang="zh-CN" sz="3600" b="0" i="1" smtClean="0">
                                      <a:solidFill>
                                        <a:schemeClr val="bg1"/>
                                      </a:solidFill>
                                      <a:latin typeface="Cambria Math" panose="02040503050406030204" pitchFamily="18" charset="0"/>
                                    </a:rPr>
                                    <m:t>𝑡</m:t>
                                  </m:r>
                                  <m:r>
                                    <a:rPr lang="en-US" altLang="zh-CN" sz="3600" b="0" i="1" smtClean="0">
                                      <a:solidFill>
                                        <a:schemeClr val="bg1"/>
                                      </a:solidFill>
                                      <a:latin typeface="Cambria Math" panose="02040503050406030204" pitchFamily="18" charset="0"/>
                                    </a:rPr>
                                    <m:t>−</m:t>
                                  </m:r>
                                  <m:sSub>
                                    <m:sSubPr>
                                      <m:ctrlPr>
                                        <a:rPr lang="en-US" altLang="zh-CN" sz="3600" b="0" i="1" smtClean="0">
                                          <a:solidFill>
                                            <a:schemeClr val="bg1"/>
                                          </a:solidFill>
                                          <a:latin typeface="Cambria Math"/>
                                        </a:rPr>
                                      </m:ctrlPr>
                                    </m:sSubPr>
                                    <m:e>
                                      <m:r>
                                        <a:rPr lang="en-US" altLang="zh-CN" sz="3600" b="0" i="1" smtClean="0">
                                          <a:solidFill>
                                            <a:schemeClr val="bg1"/>
                                          </a:solidFill>
                                          <a:latin typeface="Cambria Math" panose="02040503050406030204" pitchFamily="18" charset="0"/>
                                        </a:rPr>
                                        <m:t>𝑞</m:t>
                                      </m:r>
                                    </m:e>
                                    <m:sub>
                                      <m:r>
                                        <a:rPr lang="en-US" altLang="zh-CN" sz="3600" b="0" i="1" smtClean="0">
                                          <a:solidFill>
                                            <a:schemeClr val="bg1"/>
                                          </a:solidFill>
                                          <a:latin typeface="Cambria Math" panose="02040503050406030204" pitchFamily="18" charset="0"/>
                                        </a:rPr>
                                        <m:t>𝑖</m:t>
                                      </m:r>
                                    </m:sub>
                                  </m:sSub>
                                </m:e>
                              </m:d>
                              <m:r>
                                <a:rPr lang="en-US" altLang="zh-CN" sz="3600" i="1">
                                  <a:solidFill>
                                    <a:schemeClr val="bg1"/>
                                  </a:solidFill>
                                  <a:latin typeface="Cambria Math" panose="02040503050406030204" pitchFamily="18" charset="0"/>
                                  <a:ea typeface="Cambria Math" panose="02040503050406030204" pitchFamily="18" charset="0"/>
                                </a:rPr>
                                <m:t>∙</m:t>
                              </m:r>
                              <m:sSub>
                                <m:sSubPr>
                                  <m:ctrlPr>
                                    <a:rPr lang="en-US" altLang="zh-CN" sz="3600" b="0" i="1" smtClean="0">
                                      <a:solidFill>
                                        <a:schemeClr val="bg1"/>
                                      </a:solidFill>
                                      <a:latin typeface="Cambria Math"/>
                                    </a:rPr>
                                  </m:ctrlPr>
                                </m:sSubPr>
                                <m:e>
                                  <m:r>
                                    <a:rPr lang="en-US" altLang="zh-CN" sz="3600" b="0" i="1" smtClean="0">
                                      <a:solidFill>
                                        <a:schemeClr val="bg1"/>
                                      </a:solidFill>
                                      <a:latin typeface="Cambria Math" panose="02040503050406030204" pitchFamily="18" charset="0"/>
                                    </a:rPr>
                                    <m:t>𝑛</m:t>
                                  </m:r>
                                </m:e>
                                <m:sub>
                                  <m:r>
                                    <a:rPr lang="en-US" altLang="zh-CN" sz="3600" b="0" i="1" smtClean="0">
                                      <a:solidFill>
                                        <a:schemeClr val="bg1"/>
                                      </a:solidFill>
                                      <a:latin typeface="Cambria Math" panose="02040503050406030204" pitchFamily="18" charset="0"/>
                                    </a:rPr>
                                    <m:t>𝑖</m:t>
                                  </m:r>
                                </m:sub>
                              </m:sSub>
                              <m:r>
                                <a:rPr lang="en-US" altLang="zh-CN" sz="3600" b="0" i="1" smtClean="0">
                                  <a:solidFill>
                                    <a:schemeClr val="bg1"/>
                                  </a:solidFill>
                                  <a:latin typeface="Cambria Math" panose="02040503050406030204" pitchFamily="18" charset="0"/>
                                </a:rPr>
                                <m:t>]</m:t>
                              </m:r>
                            </m:e>
                            <m:sup>
                              <m:r>
                                <a:rPr lang="en-US" altLang="zh-CN" sz="3600" b="0" i="1" smtClean="0">
                                  <a:solidFill>
                                    <a:schemeClr val="bg1"/>
                                  </a:solidFill>
                                  <a:latin typeface="Cambria Math" panose="02040503050406030204" pitchFamily="18" charset="0"/>
                                </a:rPr>
                                <m:t>2</m:t>
                              </m:r>
                            </m:sup>
                          </m:sSup>
                        </m:e>
                      </m:nary>
                    </m:oMath>
                  </m:oMathPara>
                </a14:m>
                <a:endParaRPr lang="en-US" altLang="zh-CN" sz="4000" dirty="0">
                  <a:solidFill>
                    <a:schemeClr val="bg1">
                      <a:lumMod val="65000"/>
                    </a:schemeClr>
                  </a:solidFill>
                </a:endParaRPr>
              </a:p>
              <a:p>
                <a:pPr algn="just"/>
                <a:r>
                  <a:rPr lang="en-US" altLang="zh-CN" sz="3000" dirty="0" smtClean="0">
                    <a:solidFill>
                      <a:schemeClr val="bg1">
                        <a:lumMod val="65000"/>
                      </a:schemeClr>
                    </a:solidFill>
                  </a:rPr>
                  <a:t>It is the sum of the alignment error for all point pairs, and the error for each point pair is the length of the blue line shown on the right (</a:t>
                </a:r>
                <a14:m>
                  <m:oMath xmlns:m="http://schemas.openxmlformats.org/officeDocument/2006/math">
                    <m:sSub>
                      <m:sSubPr>
                        <m:ctrlPr>
                          <a:rPr lang="en-US" altLang="zh-CN" sz="3000" i="1" smtClean="0">
                            <a:solidFill>
                              <a:schemeClr val="bg1">
                                <a:lumMod val="65000"/>
                              </a:schemeClr>
                            </a:solidFill>
                            <a:latin typeface="Cambria Math"/>
                          </a:rPr>
                        </m:ctrlPr>
                      </m:sSubPr>
                      <m:e>
                        <m:r>
                          <a:rPr lang="en-US" altLang="zh-CN" sz="3000" b="0" i="1" smtClean="0">
                            <a:solidFill>
                              <a:schemeClr val="bg1">
                                <a:lumMod val="65000"/>
                              </a:schemeClr>
                            </a:solidFill>
                            <a:latin typeface="Cambria Math" panose="02040503050406030204" pitchFamily="18" charset="0"/>
                          </a:rPr>
                          <m:t>𝑆</m:t>
                        </m:r>
                      </m:e>
                      <m:sub>
                        <m:r>
                          <a:rPr lang="en-US" altLang="zh-CN" sz="3000" b="0" i="1" smtClean="0">
                            <a:solidFill>
                              <a:schemeClr val="bg1">
                                <a:lumMod val="65000"/>
                              </a:schemeClr>
                            </a:solidFill>
                            <a:latin typeface="Cambria Math" panose="02040503050406030204" pitchFamily="18" charset="0"/>
                          </a:rPr>
                          <m:t>1</m:t>
                        </m:r>
                      </m:sub>
                    </m:sSub>
                    <m:r>
                      <a:rPr lang="en-US" altLang="zh-CN" sz="3000" b="0" i="1" smtClean="0">
                        <a:solidFill>
                          <a:schemeClr val="bg1">
                            <a:lumMod val="65000"/>
                          </a:schemeClr>
                        </a:solidFill>
                        <a:latin typeface="Cambria Math" panose="02040503050406030204" pitchFamily="18" charset="0"/>
                      </a:rPr>
                      <m:t>,</m:t>
                    </m:r>
                    <m:sSub>
                      <m:sSubPr>
                        <m:ctrlPr>
                          <a:rPr lang="en-US" altLang="zh-CN" sz="3000" i="1" smtClean="0">
                            <a:solidFill>
                              <a:schemeClr val="bg1">
                                <a:lumMod val="65000"/>
                              </a:schemeClr>
                            </a:solidFill>
                            <a:latin typeface="Cambria Math"/>
                          </a:rPr>
                        </m:ctrlPr>
                      </m:sSubPr>
                      <m:e>
                        <m:r>
                          <a:rPr lang="en-US" altLang="zh-CN" sz="3000" b="0" i="1" smtClean="0">
                            <a:solidFill>
                              <a:schemeClr val="bg1">
                                <a:lumMod val="65000"/>
                              </a:schemeClr>
                            </a:solidFill>
                            <a:latin typeface="Cambria Math" panose="02040503050406030204" pitchFamily="18" charset="0"/>
                          </a:rPr>
                          <m:t>𝑆</m:t>
                        </m:r>
                      </m:e>
                      <m:sub>
                        <m:r>
                          <a:rPr lang="en-US" altLang="zh-CN" sz="3000" b="0" i="1" smtClean="0">
                            <a:solidFill>
                              <a:schemeClr val="bg1">
                                <a:lumMod val="65000"/>
                              </a:schemeClr>
                            </a:solidFill>
                            <a:latin typeface="Cambria Math" panose="02040503050406030204" pitchFamily="18" charset="0"/>
                          </a:rPr>
                          <m:t>2</m:t>
                        </m:r>
                      </m:sub>
                    </m:sSub>
                  </m:oMath>
                </a14:m>
                <a:r>
                  <a:rPr lang="en-US" altLang="zh-CN" sz="3000" dirty="0" smtClean="0">
                    <a:solidFill>
                      <a:schemeClr val="bg1">
                        <a:lumMod val="65000"/>
                      </a:schemeClr>
                    </a:solidFill>
                  </a:rPr>
                  <a:t> are measured surfaces from view point </a:t>
                </a:r>
                <a14:m>
                  <m:oMath xmlns:m="http://schemas.openxmlformats.org/officeDocument/2006/math">
                    <m:sSub>
                      <m:sSubPr>
                        <m:ctrlPr>
                          <a:rPr lang="en-US" altLang="zh-CN" sz="3000" i="1" smtClean="0">
                            <a:solidFill>
                              <a:schemeClr val="bg1">
                                <a:lumMod val="65000"/>
                              </a:schemeClr>
                            </a:solidFill>
                            <a:latin typeface="Cambria Math"/>
                          </a:rPr>
                        </m:ctrlPr>
                      </m:sSubPr>
                      <m:e>
                        <m:r>
                          <a:rPr lang="en-US" altLang="zh-CN" sz="3000" b="0" i="1" smtClean="0">
                            <a:solidFill>
                              <a:schemeClr val="bg1">
                                <a:lumMod val="65000"/>
                              </a:schemeClr>
                            </a:solidFill>
                            <a:latin typeface="Cambria Math" panose="02040503050406030204" pitchFamily="18" charset="0"/>
                          </a:rPr>
                          <m:t>𝑉</m:t>
                        </m:r>
                      </m:e>
                      <m:sub>
                        <m:r>
                          <a:rPr lang="en-US" altLang="zh-CN" sz="3000" b="0" i="1" smtClean="0">
                            <a:solidFill>
                              <a:schemeClr val="bg1">
                                <a:lumMod val="65000"/>
                              </a:schemeClr>
                            </a:solidFill>
                            <a:latin typeface="Cambria Math" panose="02040503050406030204" pitchFamily="18" charset="0"/>
                          </a:rPr>
                          <m:t>1</m:t>
                        </m:r>
                      </m:sub>
                    </m:sSub>
                    <m:r>
                      <a:rPr lang="en-US" altLang="zh-CN" sz="3000" b="0" i="1" smtClean="0">
                        <a:solidFill>
                          <a:schemeClr val="bg1">
                            <a:lumMod val="65000"/>
                          </a:schemeClr>
                        </a:solidFill>
                        <a:latin typeface="Cambria Math" panose="02040503050406030204" pitchFamily="18" charset="0"/>
                      </a:rPr>
                      <m:t>,</m:t>
                    </m:r>
                    <m:sSub>
                      <m:sSubPr>
                        <m:ctrlPr>
                          <a:rPr lang="en-US" altLang="zh-CN" sz="3000" i="1" smtClean="0">
                            <a:solidFill>
                              <a:schemeClr val="bg1">
                                <a:lumMod val="65000"/>
                              </a:schemeClr>
                            </a:solidFill>
                            <a:latin typeface="Cambria Math"/>
                          </a:rPr>
                        </m:ctrlPr>
                      </m:sSubPr>
                      <m:e>
                        <m:r>
                          <a:rPr lang="en-US" altLang="zh-CN" sz="3000" b="0" i="1" smtClean="0">
                            <a:solidFill>
                              <a:schemeClr val="bg1">
                                <a:lumMod val="65000"/>
                              </a:schemeClr>
                            </a:solidFill>
                            <a:latin typeface="Cambria Math" panose="02040503050406030204" pitchFamily="18" charset="0"/>
                          </a:rPr>
                          <m:t>𝑉</m:t>
                        </m:r>
                      </m:e>
                      <m:sub>
                        <m:r>
                          <a:rPr lang="en-US" altLang="zh-CN" sz="3000" b="0" i="1" smtClean="0">
                            <a:solidFill>
                              <a:schemeClr val="bg1">
                                <a:lumMod val="65000"/>
                              </a:schemeClr>
                            </a:solidFill>
                            <a:latin typeface="Cambria Math" panose="02040503050406030204" pitchFamily="18" charset="0"/>
                          </a:rPr>
                          <m:t>2</m:t>
                        </m:r>
                      </m:sub>
                    </m:sSub>
                  </m:oMath>
                </a14:m>
                <a:r>
                  <a:rPr lang="en-US" altLang="zh-CN" sz="3000" dirty="0" smtClean="0">
                    <a:solidFill>
                      <a:schemeClr val="bg1">
                        <a:lumMod val="65000"/>
                      </a:schemeClr>
                    </a:solidFill>
                  </a:rPr>
                  <a:t> and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𝑛</m:t>
                    </m:r>
                  </m:oMath>
                </a14:m>
                <a:r>
                  <a:rPr lang="en-US" altLang="zh-CN" sz="3000" dirty="0" smtClean="0">
                    <a:solidFill>
                      <a:schemeClr val="bg1">
                        <a:lumMod val="65000"/>
                      </a:schemeClr>
                    </a:solidFill>
                  </a:rPr>
                  <a:t> is the surface normal at point </a:t>
                </a:r>
                <a14:m>
                  <m:oMath xmlns:m="http://schemas.openxmlformats.org/officeDocument/2006/math">
                    <m:r>
                      <a:rPr lang="en-US" altLang="zh-CN" sz="3000" b="0" i="1" smtClean="0">
                        <a:solidFill>
                          <a:schemeClr val="bg1">
                            <a:lumMod val="65000"/>
                          </a:schemeClr>
                        </a:solidFill>
                        <a:latin typeface="Cambria Math" panose="02040503050406030204" pitchFamily="18" charset="0"/>
                      </a:rPr>
                      <m:t>𝑞</m:t>
                    </m:r>
                  </m:oMath>
                </a14:m>
                <a:r>
                  <a:rPr lang="en-US" altLang="zh-CN" sz="3000" dirty="0" smtClean="0">
                    <a:solidFill>
                      <a:schemeClr val="bg1">
                        <a:lumMod val="65000"/>
                      </a:schemeClr>
                    </a:solidFill>
                  </a:rPr>
                  <a:t>)</a:t>
                </a:r>
                <a:endParaRPr lang="zh-CN" altLang="en-US" sz="3000" dirty="0">
                  <a:solidFill>
                    <a:schemeClr val="bg1">
                      <a:lumMod val="65000"/>
                    </a:schemeClr>
                  </a:solidFill>
                </a:endParaRPr>
              </a:p>
            </p:txBody>
          </p:sp>
        </mc:Choice>
        <mc:Fallback xmlns="">
          <p:sp>
            <p:nvSpPr>
              <p:cNvPr id="48" name="文本框 47"/>
              <p:cNvSpPr txBox="1">
                <a:spLocks noRot="1" noChangeAspect="1" noMove="1" noResize="1" noEditPoints="1" noAdjustHandles="1" noChangeArrowheads="1" noChangeShapeType="1" noTextEdit="1"/>
              </p:cNvSpPr>
              <p:nvPr/>
            </p:nvSpPr>
            <p:spPr>
              <a:xfrm>
                <a:off x="2090405" y="31346717"/>
                <a:ext cx="11188632" cy="5392054"/>
              </a:xfrm>
              <a:prstGeom prst="rect">
                <a:avLst/>
              </a:prstGeom>
              <a:blipFill rotWithShape="0">
                <a:blip r:embed="rId9"/>
                <a:stretch>
                  <a:fillRect l="-1308" t="-1356" r="-1253" b="-2599"/>
                </a:stretch>
              </a:blipFill>
              <a:ln>
                <a:noFill/>
              </a:ln>
            </p:spPr>
            <p:txBody>
              <a:bodyPr/>
              <a:lstStyle/>
              <a:p>
                <a:r>
                  <a:rPr lang="zh-CN" altLang="en-US">
                    <a:noFill/>
                  </a:rPr>
                  <a:t> </a:t>
                </a:r>
              </a:p>
            </p:txBody>
          </p:sp>
        </mc:Fallback>
      </mc:AlternateContent>
      <p:pic>
        <p:nvPicPr>
          <p:cNvPr id="49" name="图片 48"/>
          <p:cNvPicPr>
            <a:picLocks noChangeAspect="1"/>
          </p:cNvPicPr>
          <p:nvPr/>
        </p:nvPicPr>
        <p:blipFill>
          <a:blip r:embed="rId10"/>
          <a:stretch>
            <a:fillRect/>
          </a:stretch>
        </p:blipFill>
        <p:spPr>
          <a:xfrm>
            <a:off x="13491136" y="31689130"/>
            <a:ext cx="5576526" cy="4645279"/>
          </a:xfrm>
          <a:prstGeom prst="rect">
            <a:avLst/>
          </a:prstGeom>
        </p:spPr>
      </p:pic>
      <p:sp>
        <p:nvSpPr>
          <p:cNvPr id="60" name="矩形 59"/>
          <p:cNvSpPr/>
          <p:nvPr/>
        </p:nvSpPr>
        <p:spPr>
          <a:xfrm>
            <a:off x="2562227" y="27430746"/>
            <a:ext cx="5058655" cy="36404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p:cNvSpPr txBox="1"/>
          <p:nvPr/>
        </p:nvSpPr>
        <p:spPr>
          <a:xfrm>
            <a:off x="19922257" y="32096563"/>
            <a:ext cx="11567722" cy="4708981"/>
          </a:xfrm>
          <a:prstGeom prst="rect">
            <a:avLst/>
          </a:prstGeom>
          <a:noFill/>
          <a:ln>
            <a:noFill/>
          </a:ln>
        </p:spPr>
        <p:style>
          <a:lnRef idx="1">
            <a:schemeClr val="accent4"/>
          </a:lnRef>
          <a:fillRef idx="2">
            <a:schemeClr val="accent4"/>
          </a:fillRef>
          <a:effectRef idx="1">
            <a:schemeClr val="accent4"/>
          </a:effectRef>
          <a:fontRef idx="minor">
            <a:schemeClr val="dk1"/>
          </a:fontRef>
        </p:style>
        <p:txBody>
          <a:bodyPr wrap="square" rtlCol="0">
            <a:spAutoFit/>
          </a:bodyPr>
          <a:lstStyle/>
          <a:p>
            <a:pPr algn="just"/>
            <a:r>
              <a:rPr lang="en-US" altLang="zh-CN" sz="3200" b="1" dirty="0" smtClean="0">
                <a:solidFill>
                  <a:schemeClr val="bg1"/>
                </a:solidFill>
              </a:rPr>
              <a:t>Updating</a:t>
            </a:r>
            <a:endParaRPr lang="en-US" altLang="zh-CN" sz="3000" b="1" dirty="0" smtClean="0">
              <a:solidFill>
                <a:schemeClr val="bg1">
                  <a:lumMod val="65000"/>
                </a:schemeClr>
              </a:solidFill>
            </a:endParaRPr>
          </a:p>
          <a:p>
            <a:pPr algn="just"/>
            <a:r>
              <a:rPr lang="en-US" altLang="zh-CN" sz="3000" dirty="0" smtClean="0">
                <a:solidFill>
                  <a:schemeClr val="bg1">
                    <a:lumMod val="65000"/>
                  </a:schemeClr>
                </a:solidFill>
              </a:rPr>
              <a:t>Once our system has the transformation matrix, the updating phase is straight forward. With the proper settings of the TSDF volume (voxel size and volume resolution), we can get each voxel’s coordinate in world space. And with the transformation matrix we get from the surface alignment, we can transform the voxel coordinate into view space. Then we project the voxel’s 3D coordinate into image plane to find the texture index to sample the depth image for the z value, and then get the truncated distance for each voxel to update the whole TSDF volume along with the color volume, as shown on the right. </a:t>
            </a:r>
          </a:p>
        </p:txBody>
      </p:sp>
      <p:grpSp>
        <p:nvGrpSpPr>
          <p:cNvPr id="57" name="组合 56"/>
          <p:cNvGrpSpPr/>
          <p:nvPr/>
        </p:nvGrpSpPr>
        <p:grpSpPr>
          <a:xfrm>
            <a:off x="1712064" y="9831049"/>
            <a:ext cx="35112960" cy="3943591"/>
            <a:chOff x="1712064" y="4195657"/>
            <a:chExt cx="35112960" cy="3943591"/>
          </a:xfrm>
        </p:grpSpPr>
        <p:sp>
          <p:nvSpPr>
            <p:cNvPr id="53" name="矩形 52"/>
            <p:cNvSpPr/>
            <p:nvPr/>
          </p:nvSpPr>
          <p:spPr>
            <a:xfrm>
              <a:off x="1712064" y="4195657"/>
              <a:ext cx="35112960" cy="3943591"/>
            </a:xfrm>
            <a:prstGeom prst="rect">
              <a:avLst/>
            </a:prstGeom>
            <a:gradFill>
              <a:gsLst>
                <a:gs pos="0">
                  <a:schemeClr val="tx2">
                    <a:lumMod val="40000"/>
                  </a:schemeClr>
                </a:gs>
                <a:gs pos="100000">
                  <a:schemeClr val="tx2">
                    <a:lumMod val="30000"/>
                  </a:schemeClr>
                </a:gs>
              </a:gsLst>
              <a:lin ang="5400000" scaled="0"/>
            </a:gradFill>
            <a:ln>
              <a:noFill/>
            </a:ln>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52" name="文本框 51"/>
            <p:cNvSpPr txBox="1"/>
            <p:nvPr/>
          </p:nvSpPr>
          <p:spPr>
            <a:xfrm>
              <a:off x="2246927" y="5103053"/>
              <a:ext cx="34115108" cy="2862322"/>
            </a:xfrm>
            <a:prstGeom prst="rect">
              <a:avLst/>
            </a:prstGeom>
            <a:noFill/>
          </p:spPr>
          <p:txBody>
            <a:bodyPr wrap="square" rtlCol="0">
              <a:spAutoFit/>
            </a:bodyPr>
            <a:lstStyle/>
            <a:p>
              <a:pPr lvl="0" algn="just"/>
              <a:r>
                <a:rPr lang="en-US" altLang="zh-CN" sz="3000" dirty="0" smtClean="0">
                  <a:solidFill>
                    <a:schemeClr val="bg1">
                      <a:lumMod val="65000"/>
                    </a:schemeClr>
                  </a:solidFill>
                </a:rPr>
                <a:t>3D color models of the real world, such as indoor scenes, the human  body and objects around  our daily life, are useful for applications in computer games,  animation and  virtual  reality. Accurate model recreation systems, however, either require very expensive scanners or require tedious effort using modeling software. Cheap depth  sensors like the Microsoft Kinect,  which have the potential to facilitate the model creation task, have attracted tremendous attention in academia. However, most research efforts have been aimed at doing pose tracking or robotic navigation, and few have focused on using these depth sensors to do color model reconstruction. In this paper we present such a depth sensor based system, which uses a Kinect to do 3D color model reconstruction. The system uses an incremental updating scheme based on the </a:t>
              </a:r>
              <a:r>
                <a:rPr lang="en-US" altLang="zh-CN" sz="3000" dirty="0" err="1" smtClean="0">
                  <a:solidFill>
                    <a:schemeClr val="bg1">
                      <a:lumMod val="65000"/>
                    </a:schemeClr>
                  </a:solidFill>
                </a:rPr>
                <a:t>KinectFusion</a:t>
              </a:r>
              <a:r>
                <a:rPr lang="en-US" altLang="zh-CN" sz="3000" dirty="0" smtClean="0">
                  <a:solidFill>
                    <a:schemeClr val="bg1">
                      <a:lumMod val="65000"/>
                    </a:schemeClr>
                  </a:solidFill>
                </a:rPr>
                <a:t> algorithm[1]. With this fast and affordable color modeling system (only a Kinect and decent graphic card are needed), creating real world objects can be done more easily than before, which promises a more efficient development process in model creation related applications.</a:t>
              </a:r>
              <a:endParaRPr lang="en-US" altLang="zh-CN" sz="3000" dirty="0">
                <a:solidFill>
                  <a:schemeClr val="bg1">
                    <a:lumMod val="65000"/>
                  </a:schemeClr>
                </a:solidFill>
              </a:endParaRPr>
            </a:p>
          </p:txBody>
        </p:sp>
        <p:sp>
          <p:nvSpPr>
            <p:cNvPr id="56" name="文本框 55"/>
            <p:cNvSpPr txBox="1"/>
            <p:nvPr/>
          </p:nvSpPr>
          <p:spPr>
            <a:xfrm>
              <a:off x="2246927" y="4277411"/>
              <a:ext cx="6136721" cy="769441"/>
            </a:xfrm>
            <a:prstGeom prst="rect">
              <a:avLst/>
            </a:prstGeom>
            <a:noFill/>
          </p:spPr>
          <p:txBody>
            <a:bodyPr wrap="square" rtlCol="0">
              <a:spAutoFit/>
            </a:bodyPr>
            <a:lstStyle/>
            <a:p>
              <a:pPr lvl="0"/>
              <a:r>
                <a:rPr lang="en-US" altLang="zh-CN" sz="4400" b="1" dirty="0" smtClean="0">
                  <a:solidFill>
                    <a:prstClr val="white"/>
                  </a:solidFill>
                </a:rPr>
                <a:t>Introduction</a:t>
              </a:r>
              <a:endParaRPr lang="zh-CN" altLang="en-US" sz="4400" dirty="0"/>
            </a:p>
          </p:txBody>
        </p:sp>
      </p:grpSp>
      <p:pic>
        <p:nvPicPr>
          <p:cNvPr id="58" name="图片 5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673454" y="5174788"/>
            <a:ext cx="16257010" cy="4222422"/>
          </a:xfrm>
          <a:prstGeom prst="rect">
            <a:avLst/>
          </a:prstGeom>
        </p:spPr>
      </p:pic>
      <p:pic>
        <p:nvPicPr>
          <p:cNvPr id="59" name="图片 5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8930463" y="5174787"/>
            <a:ext cx="16890592" cy="4219120"/>
          </a:xfrm>
          <a:prstGeom prst="rect">
            <a:avLst/>
          </a:prstGeom>
        </p:spPr>
      </p:pic>
      <p:grpSp>
        <p:nvGrpSpPr>
          <p:cNvPr id="64" name="组合 63"/>
          <p:cNvGrpSpPr/>
          <p:nvPr/>
        </p:nvGrpSpPr>
        <p:grpSpPr>
          <a:xfrm>
            <a:off x="1645919" y="37456089"/>
            <a:ext cx="35112960" cy="3162542"/>
            <a:chOff x="1645919" y="37574903"/>
            <a:chExt cx="35112960" cy="3162542"/>
          </a:xfrm>
        </p:grpSpPr>
        <p:sp>
          <p:nvSpPr>
            <p:cNvPr id="61" name="矩形 60"/>
            <p:cNvSpPr/>
            <p:nvPr/>
          </p:nvSpPr>
          <p:spPr>
            <a:xfrm>
              <a:off x="1645919" y="37574903"/>
              <a:ext cx="35112960" cy="3162542"/>
            </a:xfrm>
            <a:prstGeom prst="rect">
              <a:avLst/>
            </a:prstGeom>
            <a:gradFill>
              <a:gsLst>
                <a:gs pos="0">
                  <a:schemeClr val="tx2">
                    <a:lumMod val="40000"/>
                  </a:schemeClr>
                </a:gs>
                <a:gs pos="100000">
                  <a:schemeClr val="tx2">
                    <a:lumMod val="30000"/>
                  </a:schemeClr>
                </a:gs>
              </a:gsLst>
              <a:lin ang="5400000" scaled="0"/>
            </a:gradFill>
            <a:ln>
              <a:noFill/>
            </a:ln>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62" name="文本框 61"/>
            <p:cNvSpPr txBox="1"/>
            <p:nvPr/>
          </p:nvSpPr>
          <p:spPr>
            <a:xfrm>
              <a:off x="2090405" y="38748794"/>
              <a:ext cx="34271630" cy="1384995"/>
            </a:xfrm>
            <a:prstGeom prst="rect">
              <a:avLst/>
            </a:prstGeom>
            <a:noFill/>
          </p:spPr>
          <p:txBody>
            <a:bodyPr wrap="square" rtlCol="0">
              <a:spAutoFit/>
            </a:bodyPr>
            <a:lstStyle/>
            <a:p>
              <a:pPr lvl="0" algn="just"/>
              <a:r>
                <a:rPr lang="en-US" altLang="zh-CN" sz="2800" dirty="0" smtClean="0">
                  <a:solidFill>
                    <a:schemeClr val="bg1">
                      <a:lumMod val="75000"/>
                    </a:schemeClr>
                  </a:solidFill>
                </a:rPr>
                <a:t>[1] R. A. </a:t>
              </a:r>
              <a:r>
                <a:rPr lang="en-US" altLang="zh-CN" sz="2800" dirty="0" err="1" smtClean="0">
                  <a:solidFill>
                    <a:schemeClr val="bg1">
                      <a:lumMod val="75000"/>
                    </a:schemeClr>
                  </a:solidFill>
                </a:rPr>
                <a:t>Newcombe</a:t>
              </a:r>
              <a:r>
                <a:rPr lang="en-US" altLang="zh-CN" sz="2800" dirty="0" smtClean="0">
                  <a:solidFill>
                    <a:schemeClr val="bg1">
                      <a:lumMod val="75000"/>
                    </a:schemeClr>
                  </a:solidFill>
                </a:rPr>
                <a:t>, A. J. Davison, S. </a:t>
              </a:r>
              <a:r>
                <a:rPr lang="en-US" altLang="zh-CN" sz="2800" dirty="0" err="1" smtClean="0">
                  <a:solidFill>
                    <a:schemeClr val="bg1">
                      <a:lumMod val="75000"/>
                    </a:schemeClr>
                  </a:solidFill>
                </a:rPr>
                <a:t>Izadi</a:t>
              </a:r>
              <a:r>
                <a:rPr lang="en-US" altLang="zh-CN" sz="2800" dirty="0" smtClean="0">
                  <a:solidFill>
                    <a:schemeClr val="bg1">
                      <a:lumMod val="75000"/>
                    </a:schemeClr>
                  </a:solidFill>
                </a:rPr>
                <a:t>, P. </a:t>
              </a:r>
              <a:r>
                <a:rPr lang="en-US" altLang="zh-CN" sz="2800" dirty="0" err="1" smtClean="0">
                  <a:solidFill>
                    <a:schemeClr val="bg1">
                      <a:lumMod val="75000"/>
                    </a:schemeClr>
                  </a:solidFill>
                </a:rPr>
                <a:t>Kohli</a:t>
              </a:r>
              <a:r>
                <a:rPr lang="en-US" altLang="zh-CN" sz="2800" dirty="0" smtClean="0">
                  <a:solidFill>
                    <a:schemeClr val="bg1">
                      <a:lumMod val="75000"/>
                    </a:schemeClr>
                  </a:solidFill>
                </a:rPr>
                <a:t>, O. </a:t>
              </a:r>
              <a:r>
                <a:rPr lang="en-US" altLang="zh-CN" sz="2800" dirty="0" err="1" smtClean="0">
                  <a:solidFill>
                    <a:schemeClr val="bg1">
                      <a:lumMod val="75000"/>
                    </a:schemeClr>
                  </a:solidFill>
                </a:rPr>
                <a:t>Hilliges</a:t>
              </a:r>
              <a:r>
                <a:rPr lang="en-US" altLang="zh-CN" sz="2800" dirty="0" smtClean="0">
                  <a:solidFill>
                    <a:schemeClr val="bg1">
                      <a:lumMod val="75000"/>
                    </a:schemeClr>
                  </a:solidFill>
                </a:rPr>
                <a:t>, J. </a:t>
              </a:r>
              <a:r>
                <a:rPr lang="en-US" altLang="zh-CN" sz="2800" dirty="0" err="1" smtClean="0">
                  <a:solidFill>
                    <a:schemeClr val="bg1">
                      <a:lumMod val="75000"/>
                    </a:schemeClr>
                  </a:solidFill>
                </a:rPr>
                <a:t>Shotton</a:t>
              </a:r>
              <a:r>
                <a:rPr lang="en-US" altLang="zh-CN" sz="2800" dirty="0" smtClean="0">
                  <a:solidFill>
                    <a:schemeClr val="bg1">
                      <a:lumMod val="75000"/>
                    </a:schemeClr>
                  </a:solidFill>
                </a:rPr>
                <a:t>, D. </a:t>
              </a:r>
              <a:r>
                <a:rPr lang="en-US" altLang="zh-CN" sz="2800" dirty="0" err="1" smtClean="0">
                  <a:solidFill>
                    <a:schemeClr val="bg1">
                      <a:lumMod val="75000"/>
                    </a:schemeClr>
                  </a:solidFill>
                </a:rPr>
                <a:t>Molyneaux</a:t>
              </a:r>
              <a:r>
                <a:rPr lang="en-US" altLang="zh-CN" sz="2800" dirty="0" smtClean="0">
                  <a:solidFill>
                    <a:schemeClr val="bg1">
                      <a:lumMod val="75000"/>
                    </a:schemeClr>
                  </a:solidFill>
                </a:rPr>
                <a:t>, S. Hodges, D. Kim, and A. Fitzgibbon, “</a:t>
              </a:r>
              <a:r>
                <a:rPr lang="en-US" altLang="zh-CN" sz="2800" dirty="0" err="1" smtClean="0">
                  <a:solidFill>
                    <a:schemeClr val="bg1">
                      <a:lumMod val="75000"/>
                    </a:schemeClr>
                  </a:solidFill>
                </a:rPr>
                <a:t>KinectFusion</a:t>
              </a:r>
              <a:r>
                <a:rPr lang="en-US" altLang="zh-CN" sz="2800" dirty="0" smtClean="0">
                  <a:solidFill>
                    <a:schemeClr val="bg1">
                      <a:lumMod val="75000"/>
                    </a:schemeClr>
                  </a:solidFill>
                </a:rPr>
                <a:t>: Real-time dense surface mapping and tracking," 2011 10th IEEE International Symposium on Mixed and Augmented Reality, pp. 127{136, Oct. 2011.</a:t>
              </a:r>
            </a:p>
            <a:p>
              <a:pPr lvl="0" algn="just"/>
              <a:r>
                <a:rPr lang="en-US" altLang="zh-CN" sz="2800" dirty="0" smtClean="0">
                  <a:solidFill>
                    <a:schemeClr val="bg1">
                      <a:lumMod val="75000"/>
                    </a:schemeClr>
                  </a:solidFill>
                </a:rPr>
                <a:t>[2] Y. Chen and G. </a:t>
              </a:r>
              <a:r>
                <a:rPr lang="en-US" altLang="zh-CN" sz="2800" dirty="0" err="1" smtClean="0">
                  <a:solidFill>
                    <a:schemeClr val="bg1">
                      <a:lumMod val="75000"/>
                    </a:schemeClr>
                  </a:solidFill>
                </a:rPr>
                <a:t>Medioni</a:t>
              </a:r>
              <a:r>
                <a:rPr lang="en-US" altLang="zh-CN" sz="2800" dirty="0" smtClean="0">
                  <a:solidFill>
                    <a:schemeClr val="bg1">
                      <a:lumMod val="75000"/>
                    </a:schemeClr>
                  </a:solidFill>
                </a:rPr>
                <a:t>, “Object modeling by registration of multiple range images,” Image and Vision Computing, 10, 3 (April 1992) pp. 145-155.</a:t>
              </a:r>
              <a:endParaRPr lang="en-US" altLang="zh-CN" sz="2800" dirty="0">
                <a:solidFill>
                  <a:schemeClr val="bg1">
                    <a:lumMod val="75000"/>
                  </a:schemeClr>
                </a:solidFill>
              </a:endParaRPr>
            </a:p>
          </p:txBody>
        </p:sp>
        <p:sp>
          <p:nvSpPr>
            <p:cNvPr id="63" name="文本框 62"/>
            <p:cNvSpPr txBox="1"/>
            <p:nvPr/>
          </p:nvSpPr>
          <p:spPr>
            <a:xfrm>
              <a:off x="2087140" y="37760417"/>
              <a:ext cx="6136721" cy="769441"/>
            </a:xfrm>
            <a:prstGeom prst="rect">
              <a:avLst/>
            </a:prstGeom>
            <a:noFill/>
          </p:spPr>
          <p:txBody>
            <a:bodyPr wrap="square" rtlCol="0">
              <a:spAutoFit/>
            </a:bodyPr>
            <a:lstStyle/>
            <a:p>
              <a:pPr lvl="0"/>
              <a:r>
                <a:rPr lang="en-US" altLang="zh-CN" sz="4400" b="1" dirty="0" smtClean="0">
                  <a:solidFill>
                    <a:prstClr val="white"/>
                  </a:solidFill>
                </a:rPr>
                <a:t>Reference</a:t>
              </a:r>
              <a:endParaRPr lang="zh-CN" altLang="en-US" sz="4400" dirty="0"/>
            </a:p>
          </p:txBody>
        </p:sp>
      </p:grpSp>
      <p:sp>
        <p:nvSpPr>
          <p:cNvPr id="6" name="标题 5"/>
          <p:cNvSpPr>
            <a:spLocks noGrp="1"/>
          </p:cNvSpPr>
          <p:nvPr>
            <p:ph type="ctrTitle"/>
          </p:nvPr>
        </p:nvSpPr>
        <p:spPr>
          <a:xfrm>
            <a:off x="7620899" y="746817"/>
            <a:ext cx="23273704" cy="2643948"/>
          </a:xfrm>
          <a:ln>
            <a:noFill/>
          </a:ln>
        </p:spPr>
        <p:txBody>
          <a:bodyPr>
            <a:normAutofit/>
          </a:bodyPr>
          <a:lstStyle/>
          <a:p>
            <a:pPr>
              <a:lnSpc>
                <a:spcPct val="70000"/>
              </a:lnSpc>
            </a:pPr>
            <a:r>
              <a:rPr lang="en-US" altLang="zh-CN" sz="11500" spc="600" dirty="0">
                <a:solidFill>
                  <a:schemeClr val="bg1"/>
                </a:solidFill>
                <a:latin typeface="Eras Demi ITC" panose="020B0805030504020804" pitchFamily="34" charset="0"/>
                <a:cs typeface="Arial" panose="020B0604020202020204" pitchFamily="34" charset="0"/>
              </a:rPr>
              <a:t>Kinect Scanner</a:t>
            </a:r>
            <a:r>
              <a:rPr lang="en-US" altLang="zh-CN" sz="9600" b="1" spc="300" dirty="0">
                <a:solidFill>
                  <a:schemeClr val="bg1"/>
                </a:solidFill>
                <a:latin typeface="Arial" panose="020B0604020202020204" pitchFamily="34" charset="0"/>
                <a:cs typeface="Arial" panose="020B0604020202020204" pitchFamily="34" charset="0"/>
              </a:rPr>
              <a:t/>
            </a:r>
            <a:br>
              <a:rPr lang="en-US" altLang="zh-CN" sz="9600" b="1" spc="300" dirty="0">
                <a:solidFill>
                  <a:schemeClr val="bg1"/>
                </a:solidFill>
                <a:latin typeface="Arial" panose="020B0604020202020204" pitchFamily="34" charset="0"/>
                <a:cs typeface="Arial" panose="020B0604020202020204" pitchFamily="34" charset="0"/>
              </a:rPr>
            </a:br>
            <a:r>
              <a:rPr lang="en-US" altLang="zh-CN" sz="6000" b="1" spc="300" dirty="0">
                <a:solidFill>
                  <a:schemeClr val="accent3">
                    <a:lumMod val="75000"/>
                  </a:schemeClr>
                </a:solidFill>
                <a:latin typeface="Eras Demi ITC" panose="020B0805030504020804" pitchFamily="34" charset="0"/>
                <a:cs typeface="Arial" panose="020B0604020202020204" pitchFamily="34" charset="0"/>
              </a:rPr>
              <a:t>3D Color Model Reconstruction </a:t>
            </a:r>
            <a:r>
              <a:rPr lang="en-US" altLang="zh-CN" sz="6000" b="1" spc="300" dirty="0" smtClean="0">
                <a:solidFill>
                  <a:schemeClr val="accent3">
                    <a:lumMod val="75000"/>
                  </a:schemeClr>
                </a:solidFill>
                <a:latin typeface="Eras Demi ITC" panose="020B0805030504020804" pitchFamily="34" charset="0"/>
                <a:cs typeface="Arial" panose="020B0604020202020204" pitchFamily="34" charset="0"/>
              </a:rPr>
              <a:t>System</a:t>
            </a:r>
            <a:endParaRPr lang="zh-CN" altLang="en-US" sz="8800" b="1" spc="300" dirty="0">
              <a:solidFill>
                <a:schemeClr val="bg1">
                  <a:lumMod val="65000"/>
                </a:schemeClr>
              </a:solidFill>
              <a:latin typeface="Eras Demi ITC" panose="020B0805030504020804" pitchFamily="34" charset="0"/>
            </a:endParaRPr>
          </a:p>
        </p:txBody>
      </p:sp>
      <p:pic>
        <p:nvPicPr>
          <p:cNvPr id="66" name="图片 65"/>
          <p:cNvPicPr>
            <a:picLocks noChangeAspect="1"/>
          </p:cNvPicPr>
          <p:nvPr/>
        </p:nvPicPr>
        <p:blipFill rotWithShape="1">
          <a:blip r:embed="rId13"/>
          <a:srcRect l="7316" r="55526"/>
          <a:stretch/>
        </p:blipFill>
        <p:spPr>
          <a:xfrm>
            <a:off x="21196871" y="28329372"/>
            <a:ext cx="3338713" cy="3462197"/>
          </a:xfrm>
          <a:prstGeom prst="rect">
            <a:avLst/>
          </a:prstGeom>
        </p:spPr>
      </p:pic>
      <p:pic>
        <p:nvPicPr>
          <p:cNvPr id="67" name="图片 66"/>
          <p:cNvPicPr>
            <a:picLocks noChangeAspect="1"/>
          </p:cNvPicPr>
          <p:nvPr/>
        </p:nvPicPr>
        <p:blipFill rotWithShape="1">
          <a:blip r:embed="rId13"/>
          <a:srcRect l="59525"/>
          <a:stretch/>
        </p:blipFill>
        <p:spPr>
          <a:xfrm>
            <a:off x="26964803" y="28329372"/>
            <a:ext cx="3636804" cy="3462197"/>
          </a:xfrm>
          <a:prstGeom prst="rect">
            <a:avLst/>
          </a:prstGeom>
        </p:spPr>
      </p:pic>
      <p:sp>
        <p:nvSpPr>
          <p:cNvPr id="3" name="文本框 2"/>
          <p:cNvSpPr txBox="1"/>
          <p:nvPr/>
        </p:nvSpPr>
        <p:spPr>
          <a:xfrm>
            <a:off x="14377498" y="2855762"/>
            <a:ext cx="9853966" cy="2015936"/>
          </a:xfrm>
          <a:prstGeom prst="rect">
            <a:avLst/>
          </a:prstGeom>
          <a:noFill/>
        </p:spPr>
        <p:txBody>
          <a:bodyPr wrap="square" rtlCol="0">
            <a:spAutoFit/>
          </a:bodyPr>
          <a:lstStyle/>
          <a:p>
            <a:pPr algn="ctr"/>
            <a:r>
              <a:rPr lang="en-US" altLang="zh-CN" sz="3600" b="1" spc="300" dirty="0">
                <a:solidFill>
                  <a:prstClr val="white"/>
                </a:solidFill>
                <a:latin typeface="Arial" panose="020B0604020202020204" pitchFamily="34" charset="0"/>
                <a:cs typeface="Arial" panose="020B0604020202020204" pitchFamily="34" charset="0"/>
              </a:rPr>
              <a:t> </a:t>
            </a:r>
            <a:r>
              <a:rPr lang="en-US" altLang="zh-CN" sz="8900" b="1" spc="300" dirty="0">
                <a:solidFill>
                  <a:prstClr val="white"/>
                </a:solidFill>
                <a:latin typeface="Arial" panose="020B0604020202020204" pitchFamily="34" charset="0"/>
                <a:cs typeface="Arial" panose="020B0604020202020204" pitchFamily="34" charset="0"/>
              </a:rPr>
              <a:t/>
            </a:r>
            <a:br>
              <a:rPr lang="en-US" altLang="zh-CN" sz="8900" b="1" spc="300" dirty="0">
                <a:solidFill>
                  <a:prstClr val="white"/>
                </a:solidFill>
                <a:latin typeface="Arial" panose="020B0604020202020204" pitchFamily="34" charset="0"/>
                <a:cs typeface="Arial" panose="020B0604020202020204" pitchFamily="34" charset="0"/>
              </a:rPr>
            </a:br>
            <a:r>
              <a:rPr lang="en-US" altLang="zh-CN" sz="5300" b="1" spc="300" dirty="0" err="1">
                <a:solidFill>
                  <a:prstClr val="white">
                    <a:lumMod val="85000"/>
                  </a:prstClr>
                </a:solidFill>
                <a:latin typeface="Arial" panose="020B0604020202020204" pitchFamily="34" charset="0"/>
                <a:cs typeface="Arial" panose="020B0604020202020204" pitchFamily="34" charset="0"/>
              </a:rPr>
              <a:t>Peng</a:t>
            </a:r>
            <a:r>
              <a:rPr lang="en-US" altLang="zh-CN" sz="5300" b="1" spc="300" dirty="0">
                <a:solidFill>
                  <a:prstClr val="white">
                    <a:lumMod val="85000"/>
                  </a:prstClr>
                </a:solidFill>
                <a:latin typeface="Arial" panose="020B0604020202020204" pitchFamily="34" charset="0"/>
                <a:cs typeface="Arial" panose="020B0604020202020204" pitchFamily="34" charset="0"/>
              </a:rPr>
              <a:t> Liu</a:t>
            </a:r>
            <a:r>
              <a:rPr lang="en-US" altLang="zh-CN" sz="4400" b="1" spc="300" dirty="0">
                <a:solidFill>
                  <a:prstClr val="white"/>
                </a:solidFill>
                <a:latin typeface="Arial" panose="020B0604020202020204" pitchFamily="34" charset="0"/>
                <a:cs typeface="Arial" panose="020B0604020202020204" pitchFamily="34" charset="0"/>
              </a:rPr>
              <a:t/>
            </a:r>
            <a:br>
              <a:rPr lang="en-US" altLang="zh-CN" sz="4400" b="1" spc="300" dirty="0">
                <a:solidFill>
                  <a:prstClr val="white"/>
                </a:solidFill>
                <a:latin typeface="Arial" panose="020B0604020202020204" pitchFamily="34" charset="0"/>
                <a:cs typeface="Arial" panose="020B0604020202020204" pitchFamily="34" charset="0"/>
              </a:rPr>
            </a:br>
            <a:r>
              <a:rPr lang="en-US" altLang="zh-CN" sz="3600" b="1" spc="300" dirty="0">
                <a:solidFill>
                  <a:prstClr val="white">
                    <a:lumMod val="65000"/>
                  </a:prstClr>
                </a:solidFill>
                <a:latin typeface="Arial" panose="020B0604020202020204" pitchFamily="34" charset="0"/>
                <a:cs typeface="Arial" panose="020B0604020202020204" pitchFamily="34" charset="0"/>
              </a:rPr>
              <a:t>University of Minnesota</a:t>
            </a:r>
            <a:endParaRPr lang="zh-CN" altLang="en-US" dirty="0"/>
          </a:p>
        </p:txBody>
      </p:sp>
      <p:pic>
        <p:nvPicPr>
          <p:cNvPr id="1026" name="Picture 2" descr="C:\Users\Peng Liu\Dropbox\Documents\Visual Studio 2012\Projects\KinectScanner\3D Color Model Reconstruction by Using the Kinect\alignment_1.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832231" y="27396436"/>
            <a:ext cx="4646537" cy="3485584"/>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C:\Users\Peng Liu\Dropbox\Documents\Visual Studio 2012\Projects\KinectScanner\3D Color Model Reconstruction by Using the Kinect\alignment_2.png"/>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3786720" y="27427982"/>
            <a:ext cx="4824172" cy="3618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980661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4107</TotalTime>
  <Words>970</Words>
  <Application>Microsoft Office PowerPoint</Application>
  <PresentationFormat>Custom</PresentationFormat>
  <Paragraphs>33</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主题</vt:lpstr>
      <vt:lpstr>Kinect Scanner 3D Color Model Reconstruction System</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Peng Liu</dc:creator>
  <cp:lastModifiedBy>Peng Liu</cp:lastModifiedBy>
  <cp:revision>73</cp:revision>
  <dcterms:created xsi:type="dcterms:W3CDTF">2013-10-12T23:01:44Z</dcterms:created>
  <dcterms:modified xsi:type="dcterms:W3CDTF">2013-10-15T22:25:49Z</dcterms:modified>
</cp:coreProperties>
</file>

<file path=docProps/thumbnail.jpeg>
</file>